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1" r:id="rId4"/>
    <p:sldMasterId id="2147483657" r:id="rId5"/>
  </p:sldMasterIdLst>
  <p:notesMasterIdLst>
    <p:notesMasterId r:id="rId20"/>
  </p:notesMasterIdLst>
  <p:sldIdLst>
    <p:sldId id="1135" r:id="rId6"/>
    <p:sldId id="1253" r:id="rId7"/>
    <p:sldId id="1254" r:id="rId8"/>
    <p:sldId id="1255" r:id="rId9"/>
    <p:sldId id="1241" r:id="rId10"/>
    <p:sldId id="1256" r:id="rId11"/>
    <p:sldId id="1243" r:id="rId12"/>
    <p:sldId id="258" r:id="rId13"/>
    <p:sldId id="1260" r:id="rId14"/>
    <p:sldId id="1259" r:id="rId15"/>
    <p:sldId id="1261" r:id="rId16"/>
    <p:sldId id="1262" r:id="rId17"/>
    <p:sldId id="1263" r:id="rId18"/>
    <p:sldId id="1258" r:id="rId19"/>
  </p:sldIdLst>
  <p:sldSz cx="12192000" cy="6858000"/>
  <p:notesSz cx="7315200" cy="9601200"/>
  <p:embeddedFontLs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684" userDrawn="1">
          <p15:clr>
            <a:srgbClr val="A4A3A4"/>
          </p15:clr>
        </p15:guide>
        <p15:guide id="4" orient="horz" pos="3928" userDrawn="1">
          <p15:clr>
            <a:srgbClr val="A4A3A4"/>
          </p15:clr>
        </p15:guide>
        <p15:guide id="5" orient="horz" pos="4253" userDrawn="1">
          <p15:clr>
            <a:srgbClr val="A4A3A4"/>
          </p15:clr>
        </p15:guide>
        <p15:guide id="6" pos="279" userDrawn="1">
          <p15:clr>
            <a:srgbClr val="A4A3A4"/>
          </p15:clr>
        </p15:guide>
        <p15:guide id="7" pos="662" userDrawn="1">
          <p15:clr>
            <a:srgbClr val="A4A3A4"/>
          </p15:clr>
        </p15:guide>
        <p15:guide id="8" pos="6584" userDrawn="1">
          <p15:clr>
            <a:srgbClr val="A4A3A4"/>
          </p15:clr>
        </p15:guide>
        <p15:guide id="9" pos="4994" userDrawn="1">
          <p15:clr>
            <a:srgbClr val="A4A3A4"/>
          </p15:clr>
        </p15:guide>
        <p15:guide id="10" pos="3393" userDrawn="1">
          <p15:clr>
            <a:srgbClr val="A4A3A4"/>
          </p15:clr>
        </p15:guide>
        <p15:guide id="11" orient="horz" pos="2612" userDrawn="1">
          <p15:clr>
            <a:srgbClr val="A4A3A4"/>
          </p15:clr>
        </p15:guide>
        <p15:guide id="12" orient="horz" pos="2980" userDrawn="1">
          <p15:clr>
            <a:srgbClr val="A4A3A4"/>
          </p15:clr>
        </p15:guide>
        <p15:guide id="13" pos="21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5B"/>
    <a:srgbClr val="009CA6"/>
    <a:srgbClr val="47A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64" autoAdjust="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2160"/>
        <p:guide pos="3840"/>
        <p:guide orient="horz" pos="684"/>
        <p:guide orient="horz" pos="3928"/>
        <p:guide orient="horz" pos="4253"/>
        <p:guide pos="279"/>
        <p:guide pos="662"/>
        <p:guide pos="6584"/>
        <p:guide pos="4994"/>
        <p:guide pos="3393"/>
        <p:guide orient="horz" pos="2612"/>
        <p:guide orient="horz" pos="2980"/>
        <p:guide pos="212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823036-4670-410C-94DD-E6931EFFC994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14973009-10FF-408F-8F0E-82E51343BC1A}">
      <dgm:prSet phldrT="[Text]" custT="1"/>
      <dgm:spPr>
        <a:noFill/>
        <a:ln>
          <a:solidFill>
            <a:srgbClr val="00AB5B"/>
          </a:solidFill>
        </a:ln>
      </dgm:spPr>
      <dgm:t>
        <a:bodyPr/>
        <a:lstStyle/>
        <a:p>
          <a:r>
            <a:rPr lang="en-US" sz="1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Local Energy Prices </a:t>
          </a:r>
          <a:endParaRPr lang="en-CA" sz="15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768D9FB-5057-4911-BA3F-DC310BF16EFB}" type="parTrans" cxnId="{723CE321-EFF5-40D8-B388-212A23F805E9}">
      <dgm:prSet/>
      <dgm:spPr/>
      <dgm:t>
        <a:bodyPr/>
        <a:lstStyle/>
        <a:p>
          <a:endParaRPr lang="en-CA"/>
        </a:p>
      </dgm:t>
    </dgm:pt>
    <dgm:pt modelId="{58C06E65-BCA3-4C80-A1D4-BD6274A6DDC6}" type="sibTrans" cxnId="{723CE321-EFF5-40D8-B388-212A23F805E9}">
      <dgm:prSet custT="1"/>
      <dgm:spPr>
        <a:noFill/>
        <a:ln>
          <a:solidFill>
            <a:srgbClr val="00AB5B"/>
          </a:solidFill>
        </a:ln>
      </dgm:spPr>
      <dgm:t>
        <a:bodyPr/>
        <a:lstStyle/>
        <a:p>
          <a:r>
            <a:rPr lang="en-US" sz="1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Local Contractor Pricing</a:t>
          </a:r>
          <a:endParaRPr lang="en-CA" sz="15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DB5DC70-7C51-4C57-9DDE-DC17DA7C7F0E}">
      <dgm:prSet phldrT="[Text]" custT="1"/>
      <dgm:spPr>
        <a:noFill/>
        <a:ln>
          <a:solidFill>
            <a:srgbClr val="00AB5B"/>
          </a:solidFill>
        </a:ln>
      </dgm:spPr>
      <dgm:t>
        <a:bodyPr/>
        <a:lstStyle/>
        <a:p>
          <a:r>
            <a:rPr lang="en-US" sz="1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1M Buildings +15 Upgrades</a:t>
          </a:r>
          <a:endParaRPr lang="en-CA" sz="15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2B44EF9-15C9-42E7-A06A-61CBA28EB19D}" type="parTrans" cxnId="{878078BF-985C-42CD-BC70-3C1809BB5920}">
      <dgm:prSet/>
      <dgm:spPr/>
      <dgm:t>
        <a:bodyPr/>
        <a:lstStyle/>
        <a:p>
          <a:endParaRPr lang="en-CA"/>
        </a:p>
      </dgm:t>
    </dgm:pt>
    <dgm:pt modelId="{BEDBB52D-3571-4AEE-98C5-702963CDFFD7}" type="sibTrans" cxnId="{878078BF-985C-42CD-BC70-3C1809BB5920}">
      <dgm:prSet custT="1"/>
      <dgm:spPr>
        <a:noFill/>
        <a:ln>
          <a:solidFill>
            <a:srgbClr val="00AB5B"/>
          </a:solidFill>
        </a:ln>
      </dgm:spPr>
      <dgm:t>
        <a:bodyPr/>
        <a:lstStyle/>
        <a:p>
          <a:r>
            <a:rPr lang="en-US" sz="1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Taxes &amp; Permits</a:t>
          </a:r>
          <a:endParaRPr lang="en-CA" sz="15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3D5C46A-BFAF-4C6B-B866-3A66BBC5B6FF}">
      <dgm:prSet phldrT="[Text]" custT="1"/>
      <dgm:spPr/>
      <dgm:t>
        <a:bodyPr/>
        <a:lstStyle/>
        <a:p>
          <a:pPr algn="ctr"/>
          <a:r>
            <a:rPr lang="en-US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$ Cost </a:t>
          </a:r>
          <a:br>
            <a:rPr lang="en-US" sz="2800" dirty="0">
              <a:solidFill>
                <a:srgbClr val="00AB5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2800" dirty="0">
              <a:solidFill>
                <a:srgbClr val="00AB5B"/>
              </a:solidFill>
              <a:highlight>
                <a:srgbClr val="00AB5B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 </a:t>
          </a:r>
          <a:r>
            <a:rPr lang="en-US" sz="2800" dirty="0">
              <a:solidFill>
                <a:schemeClr val="bg1"/>
              </a:solidFill>
              <a:highlight>
                <a:srgbClr val="00AB5B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$ Value </a:t>
          </a:r>
          <a:r>
            <a:rPr lang="en-US" sz="2800" dirty="0">
              <a:solidFill>
                <a:srgbClr val="00AB5B"/>
              </a:solidFill>
              <a:highlight>
                <a:srgbClr val="00AB5B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</a:t>
          </a:r>
          <a:br>
            <a:rPr lang="en-US" sz="2800" dirty="0">
              <a:solidFill>
                <a:srgbClr val="00AB5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$ Savings</a:t>
          </a:r>
        </a:p>
      </dgm:t>
    </dgm:pt>
    <dgm:pt modelId="{1F4D63FB-E3DA-4456-AECD-85D5D56A5CCA}" type="parTrans" cxnId="{5AE49788-1345-4576-935F-30EDEF5A2E34}">
      <dgm:prSet/>
      <dgm:spPr/>
      <dgm:t>
        <a:bodyPr/>
        <a:lstStyle/>
        <a:p>
          <a:endParaRPr lang="en-CA"/>
        </a:p>
      </dgm:t>
    </dgm:pt>
    <dgm:pt modelId="{8DC92E5B-8E27-4B7F-8DCE-D9B9B09F8786}" type="sibTrans" cxnId="{5AE49788-1345-4576-935F-30EDEF5A2E34}">
      <dgm:prSet/>
      <dgm:spPr/>
      <dgm:t>
        <a:bodyPr/>
        <a:lstStyle/>
        <a:p>
          <a:endParaRPr lang="en-CA"/>
        </a:p>
      </dgm:t>
    </dgm:pt>
    <dgm:pt modelId="{F1A95083-0905-44FE-8249-28D70AEF2F9D}">
      <dgm:prSet phldrT="[Text]" custT="1"/>
      <dgm:spPr>
        <a:noFill/>
        <a:ln>
          <a:solidFill>
            <a:srgbClr val="00AB5B"/>
          </a:solidFill>
        </a:ln>
      </dgm:spPr>
      <dgm:t>
        <a:bodyPr/>
        <a:lstStyle/>
        <a:p>
          <a:r>
            <a:rPr lang="en-US" sz="1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MLS Realtor Listings</a:t>
          </a:r>
          <a:endParaRPr lang="en-CA" sz="15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86CB731-FB09-4A01-A9B3-BB4496B99401}" type="parTrans" cxnId="{6B19C76D-8CC8-488C-A36F-B0105CAECA3F}">
      <dgm:prSet/>
      <dgm:spPr/>
      <dgm:t>
        <a:bodyPr/>
        <a:lstStyle/>
        <a:p>
          <a:endParaRPr lang="en-CA"/>
        </a:p>
      </dgm:t>
    </dgm:pt>
    <dgm:pt modelId="{B1DDC649-A6D4-483B-9A3B-421AAA020C33}" type="sibTrans" cxnId="{6B19C76D-8CC8-488C-A36F-B0105CAECA3F}">
      <dgm:prSet custT="1"/>
      <dgm:spPr>
        <a:noFill/>
        <a:ln>
          <a:solidFill>
            <a:srgbClr val="00AB5B"/>
          </a:solidFill>
        </a:ln>
      </dgm:spPr>
      <dgm:t>
        <a:bodyPr/>
        <a:lstStyle/>
        <a:p>
          <a:r>
            <a:rPr lang="en-US" sz="1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Green</a:t>
          </a:r>
          <a:br>
            <a:rPr lang="en-US" sz="1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Certified Properties</a:t>
          </a:r>
          <a:endParaRPr lang="en-CA" sz="15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87FD885-A226-41EE-AE80-AA54D362C296}" type="pres">
      <dgm:prSet presAssocID="{F3823036-4670-410C-94DD-E6931EFFC994}" presName="Name0" presStyleCnt="0">
        <dgm:presLayoutVars>
          <dgm:chMax/>
          <dgm:chPref/>
          <dgm:dir/>
          <dgm:animLvl val="lvl"/>
        </dgm:presLayoutVars>
      </dgm:prSet>
      <dgm:spPr/>
    </dgm:pt>
    <dgm:pt modelId="{D9AFFB23-AE67-4026-A7B7-354DBDBD9350}" type="pres">
      <dgm:prSet presAssocID="{14973009-10FF-408F-8F0E-82E51343BC1A}" presName="composite" presStyleCnt="0"/>
      <dgm:spPr/>
    </dgm:pt>
    <dgm:pt modelId="{277B4A4B-8450-4B93-AFB3-2BFE6CBC9747}" type="pres">
      <dgm:prSet presAssocID="{14973009-10FF-408F-8F0E-82E51343BC1A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55569B7D-C559-4F88-A0CF-146CDC961166}" type="pres">
      <dgm:prSet presAssocID="{14973009-10FF-408F-8F0E-82E51343BC1A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22389DD-7445-4960-B97D-5F21C87B1941}" type="pres">
      <dgm:prSet presAssocID="{14973009-10FF-408F-8F0E-82E51343BC1A}" presName="BalanceSpacing" presStyleCnt="0"/>
      <dgm:spPr/>
    </dgm:pt>
    <dgm:pt modelId="{E7FC6ADE-B80A-4C4B-8464-27BCB88AB6B6}" type="pres">
      <dgm:prSet presAssocID="{14973009-10FF-408F-8F0E-82E51343BC1A}" presName="BalanceSpacing1" presStyleCnt="0"/>
      <dgm:spPr/>
    </dgm:pt>
    <dgm:pt modelId="{730B372B-641F-469C-A861-27A756CC4A15}" type="pres">
      <dgm:prSet presAssocID="{58C06E65-BCA3-4C80-A1D4-BD6274A6DDC6}" presName="Accent1Text" presStyleLbl="node1" presStyleIdx="1" presStyleCnt="6"/>
      <dgm:spPr/>
    </dgm:pt>
    <dgm:pt modelId="{E9829346-7A0A-409C-B614-6EA7F5996AF6}" type="pres">
      <dgm:prSet presAssocID="{58C06E65-BCA3-4C80-A1D4-BD6274A6DDC6}" presName="spaceBetweenRectangles" presStyleCnt="0"/>
      <dgm:spPr/>
    </dgm:pt>
    <dgm:pt modelId="{6D011412-24E6-4971-8CB6-C838B610B02A}" type="pres">
      <dgm:prSet presAssocID="{BDB5DC70-7C51-4C57-9DDE-DC17DA7C7F0E}" presName="composite" presStyleCnt="0"/>
      <dgm:spPr/>
    </dgm:pt>
    <dgm:pt modelId="{8BDA509D-A911-4054-854C-7B223D47D5E0}" type="pres">
      <dgm:prSet presAssocID="{BDB5DC70-7C51-4C57-9DDE-DC17DA7C7F0E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B0581215-4A06-4579-9245-7492CA4C2915}" type="pres">
      <dgm:prSet presAssocID="{BDB5DC70-7C51-4C57-9DDE-DC17DA7C7F0E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9A65427-27E6-4002-AE53-3D66C1D91A8E}" type="pres">
      <dgm:prSet presAssocID="{BDB5DC70-7C51-4C57-9DDE-DC17DA7C7F0E}" presName="BalanceSpacing" presStyleCnt="0"/>
      <dgm:spPr/>
    </dgm:pt>
    <dgm:pt modelId="{1FD268DA-C25A-44F6-8451-87AEAC027FD0}" type="pres">
      <dgm:prSet presAssocID="{BDB5DC70-7C51-4C57-9DDE-DC17DA7C7F0E}" presName="BalanceSpacing1" presStyleCnt="0"/>
      <dgm:spPr/>
    </dgm:pt>
    <dgm:pt modelId="{D06124B5-301D-4396-9C58-9AC826C58233}" type="pres">
      <dgm:prSet presAssocID="{BEDBB52D-3571-4AEE-98C5-702963CDFFD7}" presName="Accent1Text" presStyleLbl="node1" presStyleIdx="3" presStyleCnt="6"/>
      <dgm:spPr/>
    </dgm:pt>
    <dgm:pt modelId="{726C4AAA-8BCF-45A8-A603-2F406157948C}" type="pres">
      <dgm:prSet presAssocID="{BEDBB52D-3571-4AEE-98C5-702963CDFFD7}" presName="spaceBetweenRectangles" presStyleCnt="0"/>
      <dgm:spPr/>
    </dgm:pt>
    <dgm:pt modelId="{1C36E62C-4BEF-431D-90EB-A26FEBF90B50}" type="pres">
      <dgm:prSet presAssocID="{F1A95083-0905-44FE-8249-28D70AEF2F9D}" presName="composite" presStyleCnt="0"/>
      <dgm:spPr/>
    </dgm:pt>
    <dgm:pt modelId="{A3EB3749-0349-4C03-8C8E-B27E3802A786}" type="pres">
      <dgm:prSet presAssocID="{F1A95083-0905-44FE-8249-28D70AEF2F9D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E12D9D42-A5BB-4E86-958D-A3C8925C80A9}" type="pres">
      <dgm:prSet presAssocID="{F1A95083-0905-44FE-8249-28D70AEF2F9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DD39C9A5-C666-4968-ABFD-A0BF795C439F}" type="pres">
      <dgm:prSet presAssocID="{F1A95083-0905-44FE-8249-28D70AEF2F9D}" presName="BalanceSpacing" presStyleCnt="0"/>
      <dgm:spPr/>
    </dgm:pt>
    <dgm:pt modelId="{39DF2619-D7C9-4C73-AA15-988415ACBA4F}" type="pres">
      <dgm:prSet presAssocID="{F1A95083-0905-44FE-8249-28D70AEF2F9D}" presName="BalanceSpacing1" presStyleCnt="0"/>
      <dgm:spPr/>
    </dgm:pt>
    <dgm:pt modelId="{33DACA14-8ABB-44C1-B89B-AAC42F838C12}" type="pres">
      <dgm:prSet presAssocID="{B1DDC649-A6D4-483B-9A3B-421AAA020C33}" presName="Accent1Text" presStyleLbl="node1" presStyleIdx="5" presStyleCnt="6"/>
      <dgm:spPr/>
    </dgm:pt>
  </dgm:ptLst>
  <dgm:cxnLst>
    <dgm:cxn modelId="{723CE321-EFF5-40D8-B388-212A23F805E9}" srcId="{F3823036-4670-410C-94DD-E6931EFFC994}" destId="{14973009-10FF-408F-8F0E-82E51343BC1A}" srcOrd="0" destOrd="0" parTransId="{D768D9FB-5057-4911-BA3F-DC310BF16EFB}" sibTransId="{58C06E65-BCA3-4C80-A1D4-BD6274A6DDC6}"/>
    <dgm:cxn modelId="{B0313230-563A-4921-B272-0D159AEDE342}" type="presOf" srcId="{58C06E65-BCA3-4C80-A1D4-BD6274A6DDC6}" destId="{730B372B-641F-469C-A861-27A756CC4A15}" srcOrd="0" destOrd="0" presId="urn:microsoft.com/office/officeart/2008/layout/AlternatingHexagons"/>
    <dgm:cxn modelId="{B5039D31-4CF0-46C1-BDD0-CDE636662BF1}" type="presOf" srcId="{14973009-10FF-408F-8F0E-82E51343BC1A}" destId="{277B4A4B-8450-4B93-AFB3-2BFE6CBC9747}" srcOrd="0" destOrd="0" presId="urn:microsoft.com/office/officeart/2008/layout/AlternatingHexagons"/>
    <dgm:cxn modelId="{6B19C76D-8CC8-488C-A36F-B0105CAECA3F}" srcId="{F3823036-4670-410C-94DD-E6931EFFC994}" destId="{F1A95083-0905-44FE-8249-28D70AEF2F9D}" srcOrd="2" destOrd="0" parTransId="{E86CB731-FB09-4A01-A9B3-BB4496B99401}" sibTransId="{B1DDC649-A6D4-483B-9A3B-421AAA020C33}"/>
    <dgm:cxn modelId="{5E328F7C-9C01-40C6-B470-C72CB14F744A}" type="presOf" srcId="{E3D5C46A-BFAF-4C6B-B866-3A66BBC5B6FF}" destId="{B0581215-4A06-4579-9245-7492CA4C2915}" srcOrd="0" destOrd="0" presId="urn:microsoft.com/office/officeart/2008/layout/AlternatingHexagons"/>
    <dgm:cxn modelId="{5AE49788-1345-4576-935F-30EDEF5A2E34}" srcId="{BDB5DC70-7C51-4C57-9DDE-DC17DA7C7F0E}" destId="{E3D5C46A-BFAF-4C6B-B866-3A66BBC5B6FF}" srcOrd="0" destOrd="0" parTransId="{1F4D63FB-E3DA-4456-AECD-85D5D56A5CCA}" sibTransId="{8DC92E5B-8E27-4B7F-8DCE-D9B9B09F8786}"/>
    <dgm:cxn modelId="{878078BF-985C-42CD-BC70-3C1809BB5920}" srcId="{F3823036-4670-410C-94DD-E6931EFFC994}" destId="{BDB5DC70-7C51-4C57-9DDE-DC17DA7C7F0E}" srcOrd="1" destOrd="0" parTransId="{82B44EF9-15C9-42E7-A06A-61CBA28EB19D}" sibTransId="{BEDBB52D-3571-4AEE-98C5-702963CDFFD7}"/>
    <dgm:cxn modelId="{1FA24FCD-03FD-420F-9A12-FBD5BE88BAC5}" type="presOf" srcId="{BEDBB52D-3571-4AEE-98C5-702963CDFFD7}" destId="{D06124B5-301D-4396-9C58-9AC826C58233}" srcOrd="0" destOrd="0" presId="urn:microsoft.com/office/officeart/2008/layout/AlternatingHexagons"/>
    <dgm:cxn modelId="{50E409D2-5175-4A31-B920-36E87AD2C18B}" type="presOf" srcId="{B1DDC649-A6D4-483B-9A3B-421AAA020C33}" destId="{33DACA14-8ABB-44C1-B89B-AAC42F838C12}" srcOrd="0" destOrd="0" presId="urn:microsoft.com/office/officeart/2008/layout/AlternatingHexagons"/>
    <dgm:cxn modelId="{6DE405D9-9073-49A6-8CDC-134E524218EC}" type="presOf" srcId="{BDB5DC70-7C51-4C57-9DDE-DC17DA7C7F0E}" destId="{8BDA509D-A911-4054-854C-7B223D47D5E0}" srcOrd="0" destOrd="0" presId="urn:microsoft.com/office/officeart/2008/layout/AlternatingHexagons"/>
    <dgm:cxn modelId="{8D6929EE-F42E-4E25-AC90-49AF78124E65}" type="presOf" srcId="{F3823036-4670-410C-94DD-E6931EFFC994}" destId="{987FD885-A226-41EE-AE80-AA54D362C296}" srcOrd="0" destOrd="0" presId="urn:microsoft.com/office/officeart/2008/layout/AlternatingHexagons"/>
    <dgm:cxn modelId="{8CE938F0-3E9D-481F-8612-00AC4B8FE4AC}" type="presOf" srcId="{F1A95083-0905-44FE-8249-28D70AEF2F9D}" destId="{A3EB3749-0349-4C03-8C8E-B27E3802A786}" srcOrd="0" destOrd="0" presId="urn:microsoft.com/office/officeart/2008/layout/AlternatingHexagons"/>
    <dgm:cxn modelId="{8C2C2E27-335F-4F20-A012-9E6D6ED38C77}" type="presParOf" srcId="{987FD885-A226-41EE-AE80-AA54D362C296}" destId="{D9AFFB23-AE67-4026-A7B7-354DBDBD9350}" srcOrd="0" destOrd="0" presId="urn:microsoft.com/office/officeart/2008/layout/AlternatingHexagons"/>
    <dgm:cxn modelId="{1EDD58E4-7889-4EB9-9A00-F8EF9BE6CC79}" type="presParOf" srcId="{D9AFFB23-AE67-4026-A7B7-354DBDBD9350}" destId="{277B4A4B-8450-4B93-AFB3-2BFE6CBC9747}" srcOrd="0" destOrd="0" presId="urn:microsoft.com/office/officeart/2008/layout/AlternatingHexagons"/>
    <dgm:cxn modelId="{E4773DB3-7699-4C2A-BA42-A7B23A989F12}" type="presParOf" srcId="{D9AFFB23-AE67-4026-A7B7-354DBDBD9350}" destId="{55569B7D-C559-4F88-A0CF-146CDC961166}" srcOrd="1" destOrd="0" presId="urn:microsoft.com/office/officeart/2008/layout/AlternatingHexagons"/>
    <dgm:cxn modelId="{FCBDD80D-037E-4336-9BAD-FC38F0E3DF2C}" type="presParOf" srcId="{D9AFFB23-AE67-4026-A7B7-354DBDBD9350}" destId="{522389DD-7445-4960-B97D-5F21C87B1941}" srcOrd="2" destOrd="0" presId="urn:microsoft.com/office/officeart/2008/layout/AlternatingHexagons"/>
    <dgm:cxn modelId="{2D10EBE8-7935-4EA7-9AEB-FEAF2A099BCB}" type="presParOf" srcId="{D9AFFB23-AE67-4026-A7B7-354DBDBD9350}" destId="{E7FC6ADE-B80A-4C4B-8464-27BCB88AB6B6}" srcOrd="3" destOrd="0" presId="urn:microsoft.com/office/officeart/2008/layout/AlternatingHexagons"/>
    <dgm:cxn modelId="{A309A130-F457-4CE3-9373-8A3B069D6A5F}" type="presParOf" srcId="{D9AFFB23-AE67-4026-A7B7-354DBDBD9350}" destId="{730B372B-641F-469C-A861-27A756CC4A15}" srcOrd="4" destOrd="0" presId="urn:microsoft.com/office/officeart/2008/layout/AlternatingHexagons"/>
    <dgm:cxn modelId="{1F71D29F-FE8E-46FB-8114-99D8B93F63E9}" type="presParOf" srcId="{987FD885-A226-41EE-AE80-AA54D362C296}" destId="{E9829346-7A0A-409C-B614-6EA7F5996AF6}" srcOrd="1" destOrd="0" presId="urn:microsoft.com/office/officeart/2008/layout/AlternatingHexagons"/>
    <dgm:cxn modelId="{8400FA9D-1A63-4584-82C1-E0663C6A5C1F}" type="presParOf" srcId="{987FD885-A226-41EE-AE80-AA54D362C296}" destId="{6D011412-24E6-4971-8CB6-C838B610B02A}" srcOrd="2" destOrd="0" presId="urn:microsoft.com/office/officeart/2008/layout/AlternatingHexagons"/>
    <dgm:cxn modelId="{0FB9B807-B38C-49F2-9E43-58708F5EA6DE}" type="presParOf" srcId="{6D011412-24E6-4971-8CB6-C838B610B02A}" destId="{8BDA509D-A911-4054-854C-7B223D47D5E0}" srcOrd="0" destOrd="0" presId="urn:microsoft.com/office/officeart/2008/layout/AlternatingHexagons"/>
    <dgm:cxn modelId="{70357F63-178F-49A0-9485-CBED2906D765}" type="presParOf" srcId="{6D011412-24E6-4971-8CB6-C838B610B02A}" destId="{B0581215-4A06-4579-9245-7492CA4C2915}" srcOrd="1" destOrd="0" presId="urn:microsoft.com/office/officeart/2008/layout/AlternatingHexagons"/>
    <dgm:cxn modelId="{BA40E057-E0E7-401D-BDDF-5E8A97C8C824}" type="presParOf" srcId="{6D011412-24E6-4971-8CB6-C838B610B02A}" destId="{E9A65427-27E6-4002-AE53-3D66C1D91A8E}" srcOrd="2" destOrd="0" presId="urn:microsoft.com/office/officeart/2008/layout/AlternatingHexagons"/>
    <dgm:cxn modelId="{28866D34-E30D-4D65-945C-2C771AFA9D2E}" type="presParOf" srcId="{6D011412-24E6-4971-8CB6-C838B610B02A}" destId="{1FD268DA-C25A-44F6-8451-87AEAC027FD0}" srcOrd="3" destOrd="0" presId="urn:microsoft.com/office/officeart/2008/layout/AlternatingHexagons"/>
    <dgm:cxn modelId="{FE4D2CEF-6042-4DBF-8E86-765CB90407AC}" type="presParOf" srcId="{6D011412-24E6-4971-8CB6-C838B610B02A}" destId="{D06124B5-301D-4396-9C58-9AC826C58233}" srcOrd="4" destOrd="0" presId="urn:microsoft.com/office/officeart/2008/layout/AlternatingHexagons"/>
    <dgm:cxn modelId="{05EDC345-D3A9-4116-9566-98B7EA36038B}" type="presParOf" srcId="{987FD885-A226-41EE-AE80-AA54D362C296}" destId="{726C4AAA-8BCF-45A8-A603-2F406157948C}" srcOrd="3" destOrd="0" presId="urn:microsoft.com/office/officeart/2008/layout/AlternatingHexagons"/>
    <dgm:cxn modelId="{E5B627C8-FCBC-4097-8277-40B9BE15E85C}" type="presParOf" srcId="{987FD885-A226-41EE-AE80-AA54D362C296}" destId="{1C36E62C-4BEF-431D-90EB-A26FEBF90B50}" srcOrd="4" destOrd="0" presId="urn:microsoft.com/office/officeart/2008/layout/AlternatingHexagons"/>
    <dgm:cxn modelId="{53EA116C-C5B3-49DC-BA00-F690A460B999}" type="presParOf" srcId="{1C36E62C-4BEF-431D-90EB-A26FEBF90B50}" destId="{A3EB3749-0349-4C03-8C8E-B27E3802A786}" srcOrd="0" destOrd="0" presId="urn:microsoft.com/office/officeart/2008/layout/AlternatingHexagons"/>
    <dgm:cxn modelId="{3888DDC0-6345-4FAE-86B0-AB9ADCDDF7B7}" type="presParOf" srcId="{1C36E62C-4BEF-431D-90EB-A26FEBF90B50}" destId="{E12D9D42-A5BB-4E86-958D-A3C8925C80A9}" srcOrd="1" destOrd="0" presId="urn:microsoft.com/office/officeart/2008/layout/AlternatingHexagons"/>
    <dgm:cxn modelId="{00716DFC-9C8E-4590-8894-442913F35C72}" type="presParOf" srcId="{1C36E62C-4BEF-431D-90EB-A26FEBF90B50}" destId="{DD39C9A5-C666-4968-ABFD-A0BF795C439F}" srcOrd="2" destOrd="0" presId="urn:microsoft.com/office/officeart/2008/layout/AlternatingHexagons"/>
    <dgm:cxn modelId="{5953CACD-3CB0-4E10-8599-254B873F1B56}" type="presParOf" srcId="{1C36E62C-4BEF-431D-90EB-A26FEBF90B50}" destId="{39DF2619-D7C9-4C73-AA15-988415ACBA4F}" srcOrd="3" destOrd="0" presId="urn:microsoft.com/office/officeart/2008/layout/AlternatingHexagons"/>
    <dgm:cxn modelId="{AF711238-A2CD-4F75-BE3D-390D1E7BCFD3}" type="presParOf" srcId="{1C36E62C-4BEF-431D-90EB-A26FEBF90B50}" destId="{33DACA14-8ABB-44C1-B89B-AAC42F838C1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B4A4B-8450-4B93-AFB3-2BFE6CBC9747}">
      <dsp:nvSpPr>
        <dsp:cNvPr id="0" name=""/>
        <dsp:cNvSpPr/>
      </dsp:nvSpPr>
      <dsp:spPr>
        <a:xfrm rot="5400000">
          <a:off x="2979892" y="108283"/>
          <a:ext cx="1631289" cy="141922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00AB5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Local Energy Prices </a:t>
          </a:r>
          <a:endParaRPr lang="en-CA" sz="15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-5400000">
        <a:off x="3307087" y="256459"/>
        <a:ext cx="976898" cy="1122871"/>
      </dsp:txXfrm>
    </dsp:sp>
    <dsp:sp modelId="{55569B7D-C559-4F88-A0CF-146CDC961166}">
      <dsp:nvSpPr>
        <dsp:cNvPr id="0" name=""/>
        <dsp:cNvSpPr/>
      </dsp:nvSpPr>
      <dsp:spPr>
        <a:xfrm>
          <a:off x="4548214" y="328507"/>
          <a:ext cx="1820519" cy="978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0B372B-641F-469C-A861-27A756CC4A15}">
      <dsp:nvSpPr>
        <dsp:cNvPr id="0" name=""/>
        <dsp:cNvSpPr/>
      </dsp:nvSpPr>
      <dsp:spPr>
        <a:xfrm rot="5400000">
          <a:off x="1447132" y="108283"/>
          <a:ext cx="1631289" cy="141922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00AB5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Local Contractor Pricing</a:t>
          </a:r>
          <a:endParaRPr lang="en-CA" sz="15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-5400000">
        <a:off x="1774327" y="256459"/>
        <a:ext cx="976898" cy="1122871"/>
      </dsp:txXfrm>
    </dsp:sp>
    <dsp:sp modelId="{8BDA509D-A911-4054-854C-7B223D47D5E0}">
      <dsp:nvSpPr>
        <dsp:cNvPr id="0" name=""/>
        <dsp:cNvSpPr/>
      </dsp:nvSpPr>
      <dsp:spPr>
        <a:xfrm rot="5400000">
          <a:off x="2210576" y="1492922"/>
          <a:ext cx="1631289" cy="141922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00AB5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1M Buildings +15 Upgrades</a:t>
          </a:r>
          <a:endParaRPr lang="en-CA" sz="15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-5400000">
        <a:off x="2537771" y="1641098"/>
        <a:ext cx="976898" cy="1122871"/>
      </dsp:txXfrm>
    </dsp:sp>
    <dsp:sp modelId="{B0581215-4A06-4579-9245-7492CA4C2915}">
      <dsp:nvSpPr>
        <dsp:cNvPr id="0" name=""/>
        <dsp:cNvSpPr/>
      </dsp:nvSpPr>
      <dsp:spPr>
        <a:xfrm>
          <a:off x="496090" y="1713146"/>
          <a:ext cx="1761792" cy="978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$ Cost </a:t>
          </a:r>
          <a:br>
            <a:rPr lang="en-US" sz="2800" kern="1200" dirty="0">
              <a:solidFill>
                <a:srgbClr val="00AB5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2800" kern="1200" dirty="0">
              <a:solidFill>
                <a:srgbClr val="00AB5B"/>
              </a:solidFill>
              <a:highlight>
                <a:srgbClr val="00AB5B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 </a:t>
          </a:r>
          <a:r>
            <a:rPr lang="en-US" sz="2800" kern="1200" dirty="0">
              <a:solidFill>
                <a:schemeClr val="bg1"/>
              </a:solidFill>
              <a:highlight>
                <a:srgbClr val="00AB5B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$ Value </a:t>
          </a:r>
          <a:r>
            <a:rPr lang="en-US" sz="2800" kern="1200" dirty="0">
              <a:solidFill>
                <a:srgbClr val="00AB5B"/>
              </a:solidFill>
              <a:highlight>
                <a:srgbClr val="00AB5B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</a:t>
          </a:r>
          <a:br>
            <a:rPr lang="en-US" sz="2800" kern="1200" dirty="0">
              <a:solidFill>
                <a:srgbClr val="00AB5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28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$ Savings</a:t>
          </a:r>
        </a:p>
      </dsp:txBody>
      <dsp:txXfrm>
        <a:off x="496090" y="1713146"/>
        <a:ext cx="1761792" cy="978773"/>
      </dsp:txXfrm>
    </dsp:sp>
    <dsp:sp modelId="{D06124B5-301D-4396-9C58-9AC826C58233}">
      <dsp:nvSpPr>
        <dsp:cNvPr id="0" name=""/>
        <dsp:cNvSpPr/>
      </dsp:nvSpPr>
      <dsp:spPr>
        <a:xfrm rot="5400000">
          <a:off x="3743336" y="1492922"/>
          <a:ext cx="1631289" cy="141922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00AB5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Taxes &amp; Permits</a:t>
          </a:r>
          <a:endParaRPr lang="en-CA" sz="15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-5400000">
        <a:off x="4070531" y="1641098"/>
        <a:ext cx="976898" cy="1122871"/>
      </dsp:txXfrm>
    </dsp:sp>
    <dsp:sp modelId="{A3EB3749-0349-4C03-8C8E-B27E3802A786}">
      <dsp:nvSpPr>
        <dsp:cNvPr id="0" name=""/>
        <dsp:cNvSpPr/>
      </dsp:nvSpPr>
      <dsp:spPr>
        <a:xfrm rot="5400000">
          <a:off x="2979892" y="2877561"/>
          <a:ext cx="1631289" cy="141922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00AB5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MLS Realtor Listings</a:t>
          </a:r>
          <a:endParaRPr lang="en-CA" sz="15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-5400000">
        <a:off x="3307087" y="3025737"/>
        <a:ext cx="976898" cy="1122871"/>
      </dsp:txXfrm>
    </dsp:sp>
    <dsp:sp modelId="{E12D9D42-A5BB-4E86-958D-A3C8925C80A9}">
      <dsp:nvSpPr>
        <dsp:cNvPr id="0" name=""/>
        <dsp:cNvSpPr/>
      </dsp:nvSpPr>
      <dsp:spPr>
        <a:xfrm>
          <a:off x="4548214" y="3097785"/>
          <a:ext cx="1820519" cy="978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ACA14-8ABB-44C1-B89B-AAC42F838C12}">
      <dsp:nvSpPr>
        <dsp:cNvPr id="0" name=""/>
        <dsp:cNvSpPr/>
      </dsp:nvSpPr>
      <dsp:spPr>
        <a:xfrm rot="5400000">
          <a:off x="1447132" y="2877561"/>
          <a:ext cx="1631289" cy="141922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00AB5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Green</a:t>
          </a:r>
          <a:br>
            <a:rPr lang="en-US" sz="1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Certified Properties</a:t>
          </a:r>
          <a:endParaRPr lang="en-CA" sz="15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-5400000">
        <a:off x="1774327" y="3025737"/>
        <a:ext cx="976898" cy="1122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980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red.stlouisfed.org/series/QBPBSNLNNHOMEEQ" TargetMode="External"/><Relationship Id="rId7" Type="http://schemas.openxmlformats.org/officeDocument/2006/relationships/hyperlink" Target="https://www.lendingtree.com/home/mortgage/u-s-mortgage-market-statistics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hiri.org/blog/trends-home-buying-renovations" TargetMode="External"/><Relationship Id="rId5" Type="http://schemas.openxmlformats.org/officeDocument/2006/relationships/hyperlink" Target="https://www.nar.realtor/infographics/existing-home-sales-housing-snapshot" TargetMode="External"/><Relationship Id="rId4" Type="http://schemas.openxmlformats.org/officeDocument/2006/relationships/hyperlink" Target="https://st.hzcdn.com/static/econ/2024-US-Houzz-and-Home-Study.pdf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27" tIns="45714" rIns="91427" bIns="4571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1427" tIns="45714" rIns="91427" bIns="45714"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C3045-1189-9DE8-E44D-769D696F6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516292-D187-A497-A656-2C6387B411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8889E1-D03B-2154-A327-D65044BB3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https://home.treasury.gov/news/featured-stories/the-inflation-reduction-act-saving-american-households-money-while-reducing-climate-change-and-air-pollution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F328D-122F-2708-38AE-5053FB0195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083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EEEA1-3A28-0035-59E2-1B1504975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F48992-A83B-7768-4F77-261AA521A0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BF2A82-55EE-669F-1BF6-F8192046C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97E4C-BB64-C828-708E-C6D93FD80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212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2AF32-C688-D3EF-C69E-87B0AE4D4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A9307F-5C3B-A43F-B7D4-821329CA02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994C7-5EC3-2630-1D05-6B2EE943B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214AC-9FC0-69C9-FF27-2612CC8EAE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593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23AEB-338D-F1A0-F4A3-310D05252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81C1AD-F8E9-8AF1-2753-F5EB607652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1ACF71-A969-8110-A825-961EBE2E2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D45CE-C104-5EDE-68CD-1EC88F3703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349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0976F-E163-37A1-65C9-4742A5C3E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519FF0-6100-C35F-0B9C-72793C368D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A398DE-6648-6AE8-7FDB-100EB6B79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91427" tIns="45714" rIns="91427" bIns="45714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416D1-5896-7F20-6D52-4F8D0EBC0B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1427" tIns="45714" rIns="91427" bIns="45714"/>
          <a:lstStyle/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2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90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31383-5FE6-7A73-C620-8AD9FAC65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9BA8BC-18FC-4534-26EB-9C6775C1B6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EF28CB-640C-CEC3-181F-FED448A7C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91427" tIns="45714" rIns="91427" bIns="45714"/>
          <a:lstStyle/>
          <a:p>
            <a:pPr algn="ctr"/>
            <a:endParaRPr lang="en-CA" dirty="0"/>
          </a:p>
          <a:p>
            <a:pPr algn="ctr"/>
            <a:r>
              <a:rPr lang="en-CA" dirty="0"/>
              <a:t>Let’s not include advisors – but I can mention that our advisor network includes hundreds of millions in clean technology </a:t>
            </a:r>
            <a:r>
              <a:rPr lang="en-CA" dirty="0" err="1"/>
              <a:t>finaincing</a:t>
            </a: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A7EC4-7C74-A32C-4FD1-02D00F6F1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1427" tIns="45714" rIns="91427" bIns="45714"/>
          <a:lstStyle/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2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269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A9800-B1CF-482F-9DC3-387071234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120D20-92C5-59AB-802A-D22AF89D37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F2896F-C720-1F09-AB12-AE3754A17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91427" tIns="45714" rIns="91427" bIns="45714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CAC17-9ED1-D783-3125-362329B84E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1427" tIns="45714" rIns="91427" bIns="45714"/>
          <a:lstStyle/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2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134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6DF51-AC8D-86B9-4E72-8F5380168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CFC67F-3B25-6AB5-B431-A5BBC847C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63235F-4CA3-5593-8415-2E2E296BD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91427" tIns="45714" rIns="91427" bIns="45714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15AE8-2E88-097F-738F-B4394B8F39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1427" tIns="45714" rIns="91427" bIns="45714"/>
          <a:lstStyle/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2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28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E3307-FE47-84F9-2A65-FBA816531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80B243-9AD1-9123-D597-10BA23F93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065C43-8B7F-3616-A9D0-32DB2EC2E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91427" tIns="45714" rIns="91427" bIns="45714"/>
          <a:lstStyle/>
          <a:p>
            <a:r>
              <a:rPr lang="en-US" dirty="0"/>
              <a:t>https://www.btelligent.com/en/blog/reinforcement-learning-bayesian-statistics-part-1-1/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2% to 8% better resale value¹ 3-5% reliably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0.5% premium for every 1-point increase in Home Energy Score (HES)².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PJM MARKETS = evolving energy because of batteries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Inflation + GGRF = Incentives Change Pricing – we work with contractors on pricing sheets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Bayesian Updating </a:t>
            </a:r>
            <a:r>
              <a:rPr lang="en-US" sz="12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 Machine Learning  AI Reinforcement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Bayesian updating to modify prior datasets with each observation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849" marR="0" lvl="0" indent="-34284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We process over 500 building data variables and terabytes of public and private data sources. </a:t>
            </a:r>
          </a:p>
          <a:p>
            <a:pPr marL="342849" marR="0" lvl="0" indent="-34284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Proprietary data modeling by building type and geography ensures you get the highest quality loan lead lists.</a:t>
            </a:r>
            <a:endParaRPr lang="en-CA" dirty="0"/>
          </a:p>
          <a:p>
            <a:pPr marL="342849" indent="-342849" algn="just">
              <a:buAutoNum type="arabicPeriod"/>
            </a:pPr>
            <a:r>
              <a:rPr lang="en-US" dirty="0" err="1"/>
              <a:t>Halitra</a:t>
            </a:r>
            <a:r>
              <a:rPr lang="en-US" dirty="0"/>
              <a:t> runs the reports, you become the energy efficiency expert.</a:t>
            </a:r>
          </a:p>
          <a:p>
            <a:pPr marL="342849" marR="0" lvl="0" indent="-34284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We track actual energy performance post-loan therefore improving score accuracy.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12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F4E06-568A-8D67-C8FF-93DBAD44CB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1427" tIns="45714" rIns="91427" bIns="45714"/>
          <a:lstStyle/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2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238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66792-3389-DE35-14F7-1A21F1CE0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68B7B1-1713-75BA-413D-3611101F70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D8C053-A78D-BACC-84F4-2AA5B3360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91427" tIns="45714" rIns="91427" bIns="45714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Sources: 1.</a:t>
            </a:r>
            <a:r>
              <a:rPr lang="en-US" sz="12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 FRED (</a:t>
            </a:r>
            <a:r>
              <a:rPr lang="en-US" sz="1200" dirty="0">
                <a:solidFill>
                  <a:schemeClr val="bg1"/>
                </a:solidFill>
                <a:latin typeface="Roboto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2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). 2. 2024 US Houzz &amp; Home Study (</a:t>
            </a:r>
            <a:r>
              <a:rPr lang="en-US" sz="1200" dirty="0">
                <a:solidFill>
                  <a:schemeClr val="bg1"/>
                </a:solidFill>
                <a:latin typeface="Roboto"/>
                <a:ea typeface="Roboto"/>
                <a:cs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2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). 3. NAR (</a:t>
            </a:r>
            <a:r>
              <a:rPr lang="en-US" sz="1200" dirty="0">
                <a:solidFill>
                  <a:schemeClr val="bg1"/>
                </a:solidFill>
                <a:latin typeface="Roboto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2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). 4. HIRI (</a:t>
            </a:r>
            <a:r>
              <a:rPr lang="en-US" sz="1200" dirty="0">
                <a:solidFill>
                  <a:schemeClr val="bg1"/>
                </a:solidFill>
                <a:latin typeface="Roboto"/>
                <a:ea typeface="Roboto"/>
                <a:cs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2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). 5. LendingTree (</a:t>
            </a:r>
            <a:r>
              <a:rPr lang="en-US" sz="1200" dirty="0">
                <a:solidFill>
                  <a:schemeClr val="bg1"/>
                </a:solidFill>
                <a:latin typeface="Roboto"/>
                <a:ea typeface="Roboto"/>
                <a:cs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2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).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Roboto" panose="02000000000000000000" pitchFamily="2" charset="0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33E2-76EF-0175-4730-64EEAF0A25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1427" tIns="45714" rIns="91427" bIns="45714"/>
          <a:lstStyle/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2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C478B-7D9E-2F7B-45C7-886B42DCD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D1E315-6929-33E4-D787-E88B31330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F0573A-1112-73DC-1436-D78A63B4C0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91427" tIns="45714" rIns="91427" bIns="45714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864D4-8381-D247-BAB4-C22AED8B7C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1427" tIns="45714" rIns="91427" bIns="45714"/>
          <a:lstStyle/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2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303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AA529-3415-0BD3-A36E-FB343409F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F78CD3-AF42-131F-5569-9202F2A7F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31F429-A373-5148-25F9-86B113522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https://home.treasury.gov/news/featured-stories/the-inflation-reduction-act-saving-american-households-money-while-reducing-climate-change-and-air-pollution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AB725-428E-0391-F5AD-EA6157F175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60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132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64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6.sv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sv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6.sv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sv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2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1.svg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28E40D4D-D320-01BE-F50D-2FCA23B4D32C}"/>
              </a:ext>
            </a:extLst>
          </p:cNvPr>
          <p:cNvSpPr/>
          <p:nvPr/>
        </p:nvSpPr>
        <p:spPr>
          <a:xfrm>
            <a:off x="567993" y="5198007"/>
            <a:ext cx="6142671" cy="8842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Thor Jensen | </a:t>
            </a:r>
            <a:r>
              <a:rPr lang="en-US" sz="1600">
                <a:solidFill>
                  <a:srgbClr val="00AB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Thor.Jensen@Halitra.com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Kamal S</a:t>
            </a:r>
            <a:r>
              <a:rPr lang="en-US" sz="16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ingh</a:t>
            </a: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| </a:t>
            </a:r>
            <a:r>
              <a:rPr lang="en-US" sz="1600">
                <a:solidFill>
                  <a:srgbClr val="00AB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Kamal.Singh@Halitra.com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rgbClr val="00AB5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DAED75-93E2-1C17-EB22-CB47527525C9}"/>
              </a:ext>
            </a:extLst>
          </p:cNvPr>
          <p:cNvSpPr txBox="1"/>
          <p:nvPr/>
        </p:nvSpPr>
        <p:spPr>
          <a:xfrm>
            <a:off x="480941" y="1959951"/>
            <a:ext cx="7066180" cy="2303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8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Better loans,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8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Brighter futures.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8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E83CD0-1716-8F45-9967-B595F9A698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660"/>
          <a:stretch/>
        </p:blipFill>
        <p:spPr>
          <a:xfrm>
            <a:off x="6049329" y="1055487"/>
            <a:ext cx="6142671" cy="5180213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E82427-9363-BFDF-EECE-54716892A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50" y="483989"/>
            <a:ext cx="3773923" cy="1688830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9F17166A-32CA-4F53-BCA6-E29DF1549FEB}"/>
              </a:ext>
            </a:extLst>
          </p:cNvPr>
          <p:cNvSpPr/>
          <p:nvPr/>
        </p:nvSpPr>
        <p:spPr>
          <a:xfrm>
            <a:off x="567803" y="4265350"/>
            <a:ext cx="5351734" cy="12737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Halitra’s</a:t>
            </a:r>
            <a:r>
              <a:rPr lang="en-US" sz="20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software empowers lenders to profitably finance energy efficiency upgrades.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37179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9CC74-DC15-BB78-825C-02B741596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CC4BE0CC-11DC-1A2F-C9F9-06067AB6769B}"/>
              </a:ext>
            </a:extLst>
          </p:cNvPr>
          <p:cNvSpPr/>
          <p:nvPr/>
        </p:nvSpPr>
        <p:spPr>
          <a:xfrm>
            <a:off x="4687068" y="724567"/>
            <a:ext cx="1888923" cy="188892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9ADF4A71-9383-5342-4B58-E12B276BEF56}"/>
              </a:ext>
            </a:extLst>
          </p:cNvPr>
          <p:cNvSpPr/>
          <p:nvPr/>
        </p:nvSpPr>
        <p:spPr>
          <a:xfrm>
            <a:off x="4409461" y="2759995"/>
            <a:ext cx="2444139" cy="3454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7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9" b="1" i="0" u="none" strike="noStrike" kern="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Home Renovation</a:t>
            </a:r>
            <a:r>
              <a:rPr kumimoji="0" lang="en-US" sz="1989" b="0" i="0" u="none" strike="noStrike" kern="0" cap="none" spc="4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1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5445274-3824-A69F-63FE-3DB64C4F44AB}"/>
              </a:ext>
            </a:extLst>
          </p:cNvPr>
          <p:cNvSpPr/>
          <p:nvPr/>
        </p:nvSpPr>
        <p:spPr>
          <a:xfrm>
            <a:off x="5102549" y="1510075"/>
            <a:ext cx="1057953" cy="3244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5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3332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331.0b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C66AAEB3-A419-932C-5646-97877F1B4B3F}"/>
              </a:ext>
            </a:extLst>
          </p:cNvPr>
          <p:cNvSpPr/>
          <p:nvPr/>
        </p:nvSpPr>
        <p:spPr>
          <a:xfrm>
            <a:off x="7496997" y="1524476"/>
            <a:ext cx="1093861" cy="1093861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A7F8C1BB-E16F-8807-10B8-BD298BDAECDC}"/>
              </a:ext>
            </a:extLst>
          </p:cNvPr>
          <p:cNvSpPr/>
          <p:nvPr/>
        </p:nvSpPr>
        <p:spPr>
          <a:xfrm>
            <a:off x="6821858" y="2764831"/>
            <a:ext cx="2444139" cy="3454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7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9" b="1" i="0" u="none" strike="noStrike" kern="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Energy Upgrades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C08F5A2C-77F2-03AE-DDCC-90C4F2F29C2C}"/>
              </a:ext>
            </a:extLst>
          </p:cNvPr>
          <p:cNvSpPr/>
          <p:nvPr/>
        </p:nvSpPr>
        <p:spPr>
          <a:xfrm>
            <a:off x="8685608" y="1239329"/>
            <a:ext cx="1057953" cy="3244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5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3332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111.0b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880A3FBF-6396-4282-C0A4-F0C91CEF2A54}"/>
              </a:ext>
            </a:extLst>
          </p:cNvPr>
          <p:cNvSpPr/>
          <p:nvPr/>
        </p:nvSpPr>
        <p:spPr>
          <a:xfrm rot="18900000">
            <a:off x="8131440" y="1659045"/>
            <a:ext cx="64980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0158ADF9-07BB-B8B6-38EA-55E3EF191D14}"/>
              </a:ext>
            </a:extLst>
          </p:cNvPr>
          <p:cNvSpPr/>
          <p:nvPr/>
        </p:nvSpPr>
        <p:spPr>
          <a:xfrm>
            <a:off x="10108086" y="1914894"/>
            <a:ext cx="696476" cy="696477"/>
          </a:xfrm>
          <a:prstGeom prst="ellipse">
            <a:avLst/>
          </a:prstGeom>
          <a:noFill/>
          <a:ln w="25400">
            <a:solidFill>
              <a:srgbClr val="009CA6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C3342E73-E8C2-398B-87DC-F72740EBF6B0}"/>
              </a:ext>
            </a:extLst>
          </p:cNvPr>
          <p:cNvSpPr/>
          <p:nvPr/>
        </p:nvSpPr>
        <p:spPr>
          <a:xfrm>
            <a:off x="9234254" y="2757875"/>
            <a:ext cx="2444139" cy="3454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7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9" b="1" i="0" u="none" strike="noStrike" kern="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HVAC + Hot Water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A7312FDE-BA45-832F-516E-27458862A220}"/>
              </a:ext>
            </a:extLst>
          </p:cNvPr>
          <p:cNvSpPr/>
          <p:nvPr/>
        </p:nvSpPr>
        <p:spPr>
          <a:xfrm>
            <a:off x="10907884" y="1629756"/>
            <a:ext cx="869385" cy="3244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5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45.0b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CA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4227A759-E135-9410-EF1D-7DE3E62C6868}"/>
              </a:ext>
            </a:extLst>
          </p:cNvPr>
          <p:cNvSpPr/>
          <p:nvPr/>
        </p:nvSpPr>
        <p:spPr>
          <a:xfrm rot="18960000">
            <a:off x="10504880" y="1983308"/>
            <a:ext cx="462664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Object 10" descr="preencoded.png">
            <a:extLst>
              <a:ext uri="{FF2B5EF4-FFF2-40B4-BE49-F238E27FC236}">
                <a16:creationId xmlns:a16="http://schemas.microsoft.com/office/drawing/2014/main" id="{4C614E14-6AF8-5B69-2582-D91D409841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4" r="5714"/>
          <a:stretch/>
        </p:blipFill>
        <p:spPr>
          <a:xfrm>
            <a:off x="12962" y="0"/>
            <a:ext cx="4032154" cy="6858000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8B6DF722-CFB8-BBA0-201C-59F615A16901}"/>
              </a:ext>
            </a:extLst>
          </p:cNvPr>
          <p:cNvSpPr/>
          <p:nvPr/>
        </p:nvSpPr>
        <p:spPr>
          <a:xfrm>
            <a:off x="4175942" y="58908"/>
            <a:ext cx="3793958" cy="365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101" normalizeH="0" baseline="0" noProof="0" dirty="0">
                <a:ln>
                  <a:noFill/>
                </a:ln>
                <a:solidFill>
                  <a:srgbClr val="00AB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 Size &amp; Competition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B5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B77BEEBE-4E9F-52BA-3776-44B9426C91F3}"/>
              </a:ext>
            </a:extLst>
          </p:cNvPr>
          <p:cNvSpPr/>
          <p:nvPr/>
        </p:nvSpPr>
        <p:spPr>
          <a:xfrm>
            <a:off x="4094890" y="6421265"/>
            <a:ext cx="7682379" cy="422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36"/>
              </a:lnSpc>
              <a:spcBef>
                <a:spcPts val="5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Harvard Joint Center for Housing Studies 2023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8E9C928-B8B4-A0CE-E34E-79C3150D943D}"/>
              </a:ext>
            </a:extLst>
          </p:cNvPr>
          <p:cNvSpPr/>
          <p:nvPr/>
        </p:nvSpPr>
        <p:spPr>
          <a:xfrm>
            <a:off x="4566369" y="4089476"/>
            <a:ext cx="3491345" cy="1794471"/>
          </a:xfrm>
          <a:prstGeom prst="roundRect">
            <a:avLst/>
          </a:prstGeom>
          <a:solidFill>
            <a:schemeClr val="bg1"/>
          </a:solidFill>
          <a:ln>
            <a:solidFill>
              <a:srgbClr val="009C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AB729326-4D8C-C2F2-B786-9E750A1C6ECF}"/>
              </a:ext>
            </a:extLst>
          </p:cNvPr>
          <p:cNvSpPr/>
          <p:nvPr/>
        </p:nvSpPr>
        <p:spPr>
          <a:xfrm>
            <a:off x="4995393" y="4359437"/>
            <a:ext cx="2794640" cy="3624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Emergency Repair</a:t>
            </a:r>
            <a:r>
              <a:rPr kumimoji="0" lang="en-US" sz="2400" b="0" i="0" u="none" strike="noStrike" kern="0" cap="none" spc="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0000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kumimoji="0" lang="en-US" sz="2400" b="0" i="0" u="none" strike="noStrike" kern="0" cap="none" spc="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67FBE5B-962A-FF84-4A54-9693DA0A0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573" y="5064483"/>
            <a:ext cx="865093" cy="2828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080295-C942-07F6-E62D-9823DF054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833" y="4988988"/>
            <a:ext cx="704622" cy="4349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5BA2CD-3A32-2554-69B6-87CBAF93A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4130" y="4995341"/>
            <a:ext cx="428625" cy="428625"/>
          </a:xfrm>
          <a:prstGeom prst="rect">
            <a:avLst/>
          </a:prstGeom>
        </p:spPr>
      </p:pic>
      <p:pic>
        <p:nvPicPr>
          <p:cNvPr id="31" name="Graphic 30" descr="Badge 1 with solid fill">
            <a:extLst>
              <a:ext uri="{FF2B5EF4-FFF2-40B4-BE49-F238E27FC236}">
                <a16:creationId xmlns:a16="http://schemas.microsoft.com/office/drawing/2014/main" id="{F78D4299-AE89-2254-EC49-97556FCBE1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60131" y="3559645"/>
            <a:ext cx="914400" cy="91440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9979618-4687-E20B-D075-7D2CECEEFFD9}"/>
              </a:ext>
            </a:extLst>
          </p:cNvPr>
          <p:cNvSpPr/>
          <p:nvPr/>
        </p:nvSpPr>
        <p:spPr>
          <a:xfrm>
            <a:off x="8434331" y="4065970"/>
            <a:ext cx="3491345" cy="1794471"/>
          </a:xfrm>
          <a:prstGeom prst="roundRect">
            <a:avLst/>
          </a:prstGeom>
          <a:solidFill>
            <a:schemeClr val="bg1"/>
          </a:solidFill>
          <a:ln>
            <a:solidFill>
              <a:srgbClr val="009C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bject 7">
            <a:extLst>
              <a:ext uri="{FF2B5EF4-FFF2-40B4-BE49-F238E27FC236}">
                <a16:creationId xmlns:a16="http://schemas.microsoft.com/office/drawing/2014/main" id="{07AB2698-6015-CDB1-933F-474C6D5460E9}"/>
              </a:ext>
            </a:extLst>
          </p:cNvPr>
          <p:cNvSpPr/>
          <p:nvPr/>
        </p:nvSpPr>
        <p:spPr>
          <a:xfrm>
            <a:off x="9053218" y="4319177"/>
            <a:ext cx="4606477" cy="57562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Direct B2C Sales</a:t>
            </a:r>
            <a:r>
              <a:rPr kumimoji="0" lang="en-US" sz="2400" b="0" i="0" u="none" strike="noStrike" kern="0" cap="none" spc="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0000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0000"/>
              </a:highligh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3" name="Picture 42" descr="Helio — MCJ Collective">
            <a:extLst>
              <a:ext uri="{FF2B5EF4-FFF2-40B4-BE49-F238E27FC236}">
                <a16:creationId xmlns:a16="http://schemas.microsoft.com/office/drawing/2014/main" id="{2B6EF8ED-C660-46BF-72A4-5042A6570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493" y="4778709"/>
            <a:ext cx="877227" cy="36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GoodLeap Announces Closing of $371.6 Million Securitization Bringing the  Company's Total to 19">
            <a:extLst>
              <a:ext uri="{FF2B5EF4-FFF2-40B4-BE49-F238E27FC236}">
                <a16:creationId xmlns:a16="http://schemas.microsoft.com/office/drawing/2014/main" id="{312A33AE-2ED8-2A9C-0F04-C833CDC76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56" y="4696580"/>
            <a:ext cx="957299" cy="50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BlocPower Announces $150 Million Financing, is Honored by Vice President  Harris, Unveils Corporate Rebrand">
            <a:extLst>
              <a:ext uri="{FF2B5EF4-FFF2-40B4-BE49-F238E27FC236}">
                <a16:creationId xmlns:a16="http://schemas.microsoft.com/office/drawing/2014/main" id="{69240EA1-FE54-F846-BE15-1D2DB647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779" y="5323796"/>
            <a:ext cx="877228" cy="45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Zero Homes">
            <a:extLst>
              <a:ext uri="{FF2B5EF4-FFF2-40B4-BE49-F238E27FC236}">
                <a16:creationId xmlns:a16="http://schemas.microsoft.com/office/drawing/2014/main" id="{3080F292-4D77-B1A5-3042-4FEC0FB98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855" y="5427634"/>
            <a:ext cx="825041" cy="25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Branding Center | Revive">
            <a:extLst>
              <a:ext uri="{FF2B5EF4-FFF2-40B4-BE49-F238E27FC236}">
                <a16:creationId xmlns:a16="http://schemas.microsoft.com/office/drawing/2014/main" id="{AB8BDD89-7B6D-05DE-1BFB-72043808B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442" y="5413019"/>
            <a:ext cx="1034205" cy="28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urbio">
            <a:extLst>
              <a:ext uri="{FF2B5EF4-FFF2-40B4-BE49-F238E27FC236}">
                <a16:creationId xmlns:a16="http://schemas.microsoft.com/office/drawing/2014/main" id="{E99F870F-5469-6900-9F11-B4D6041D0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322" y="4854279"/>
            <a:ext cx="841998" cy="21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Graphic 48" descr="Badge with solid fill">
            <a:extLst>
              <a:ext uri="{FF2B5EF4-FFF2-40B4-BE49-F238E27FC236}">
                <a16:creationId xmlns:a16="http://schemas.microsoft.com/office/drawing/2014/main" id="{43DFF675-2C98-0B40-A0BE-DD4E24BC95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020673" y="34872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78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8154D-65C7-CCE9-EA42-6B3E12AC1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Bank with solid fill">
            <a:extLst>
              <a:ext uri="{FF2B5EF4-FFF2-40B4-BE49-F238E27FC236}">
                <a16:creationId xmlns:a16="http://schemas.microsoft.com/office/drawing/2014/main" id="{2975F86A-7E43-83FB-5913-3C385CD31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3381" y="1526111"/>
            <a:ext cx="914400" cy="914400"/>
          </a:xfrm>
          <a:prstGeom prst="rect">
            <a:avLst/>
          </a:prstGeom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E2E0DF39-A76B-8FCF-951A-CE84C3B5B751}"/>
              </a:ext>
            </a:extLst>
          </p:cNvPr>
          <p:cNvSpPr/>
          <p:nvPr/>
        </p:nvSpPr>
        <p:spPr>
          <a:xfrm>
            <a:off x="730117" y="2819050"/>
            <a:ext cx="2304474" cy="2413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Fee</a:t>
            </a: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2EEF0DC8-9D54-A124-F96D-A93D77D1BA45}"/>
              </a:ext>
            </a:extLst>
          </p:cNvPr>
          <p:cNvSpPr/>
          <p:nvPr/>
        </p:nvSpPr>
        <p:spPr>
          <a:xfrm>
            <a:off x="3542583" y="2784734"/>
            <a:ext cx="3520577" cy="2756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Success Fee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8" name="Graphic 17" descr="Upward trend with solid fill">
            <a:extLst>
              <a:ext uri="{FF2B5EF4-FFF2-40B4-BE49-F238E27FC236}">
                <a16:creationId xmlns:a16="http://schemas.microsoft.com/office/drawing/2014/main" id="{C628F583-2466-663C-2EA0-18D4FA1C2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5739" y="1526111"/>
            <a:ext cx="914400" cy="914400"/>
          </a:xfrm>
          <a:prstGeom prst="rect">
            <a:avLst/>
          </a:prstGeom>
        </p:spPr>
      </p:pic>
      <p:pic>
        <p:nvPicPr>
          <p:cNvPr id="36" name="Graphic 35" descr="Add with solid fill">
            <a:extLst>
              <a:ext uri="{FF2B5EF4-FFF2-40B4-BE49-F238E27FC236}">
                <a16:creationId xmlns:a16="http://schemas.microsoft.com/office/drawing/2014/main" id="{CBB4A7C3-F839-5A79-0E3F-7670FAABA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3707" y="1748695"/>
            <a:ext cx="469232" cy="469232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5C34826A-821C-D2D9-390E-3D671F61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0" y="68830"/>
            <a:ext cx="619255" cy="61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ject 2">
            <a:extLst>
              <a:ext uri="{FF2B5EF4-FFF2-40B4-BE49-F238E27FC236}">
                <a16:creationId xmlns:a16="http://schemas.microsoft.com/office/drawing/2014/main" id="{E84092FB-2358-BB60-62F6-DE8F098814C3}"/>
              </a:ext>
            </a:extLst>
          </p:cNvPr>
          <p:cNvSpPr/>
          <p:nvPr/>
        </p:nvSpPr>
        <p:spPr>
          <a:xfrm>
            <a:off x="1050925" y="226395"/>
            <a:ext cx="4769214" cy="365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876"/>
              </a:lnSpc>
            </a:pPr>
            <a:r>
              <a:rPr lang="en-US" sz="2400" b="1" kern="0" spc="101" dirty="0">
                <a:solidFill>
                  <a:srgbClr val="00AB5B"/>
                </a:solidFill>
                <a:latin typeface="Roboto"/>
                <a:ea typeface="Roboto"/>
                <a:cs typeface="Roboto"/>
              </a:rPr>
              <a:t>Business Model + Financials</a:t>
            </a:r>
          </a:p>
        </p:txBody>
      </p:sp>
    </p:spTree>
    <p:extLst>
      <p:ext uri="{BB962C8B-B14F-4D97-AF65-F5344CB8AC3E}">
        <p14:creationId xmlns:p14="http://schemas.microsoft.com/office/powerpoint/2010/main" val="1309128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766B0-2D6F-6E5E-93E6-827467A7E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Bank with solid fill">
            <a:extLst>
              <a:ext uri="{FF2B5EF4-FFF2-40B4-BE49-F238E27FC236}">
                <a16:creationId xmlns:a16="http://schemas.microsoft.com/office/drawing/2014/main" id="{B07566F2-4BE8-F6B5-8CEA-EC00AED45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3381" y="1526111"/>
            <a:ext cx="914400" cy="914400"/>
          </a:xfrm>
          <a:prstGeom prst="rect">
            <a:avLst/>
          </a:prstGeom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7B62B4E1-A923-EA76-34AD-456F55347B0E}"/>
              </a:ext>
            </a:extLst>
          </p:cNvPr>
          <p:cNvSpPr/>
          <p:nvPr/>
        </p:nvSpPr>
        <p:spPr>
          <a:xfrm>
            <a:off x="730117" y="2819050"/>
            <a:ext cx="2304474" cy="2413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Fee</a:t>
            </a: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BF06AF89-11C8-8049-4252-DC0CE56C19FB}"/>
              </a:ext>
            </a:extLst>
          </p:cNvPr>
          <p:cNvSpPr/>
          <p:nvPr/>
        </p:nvSpPr>
        <p:spPr>
          <a:xfrm>
            <a:off x="3542583" y="2784734"/>
            <a:ext cx="3520577" cy="2756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Success Fee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8" name="Graphic 17" descr="Upward trend with solid fill">
            <a:extLst>
              <a:ext uri="{FF2B5EF4-FFF2-40B4-BE49-F238E27FC236}">
                <a16:creationId xmlns:a16="http://schemas.microsoft.com/office/drawing/2014/main" id="{C301ABDF-4232-1771-C775-9C1A06AC2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5739" y="1526111"/>
            <a:ext cx="914400" cy="914400"/>
          </a:xfrm>
          <a:prstGeom prst="rect">
            <a:avLst/>
          </a:prstGeom>
        </p:spPr>
      </p:pic>
      <p:pic>
        <p:nvPicPr>
          <p:cNvPr id="36" name="Graphic 35" descr="Add with solid fill">
            <a:extLst>
              <a:ext uri="{FF2B5EF4-FFF2-40B4-BE49-F238E27FC236}">
                <a16:creationId xmlns:a16="http://schemas.microsoft.com/office/drawing/2014/main" id="{2275486A-F810-E724-F21F-9981397CD6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3707" y="1748695"/>
            <a:ext cx="469232" cy="469232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C9FEA09B-B41D-4C67-545B-98CED07A8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0" y="68830"/>
            <a:ext cx="619255" cy="61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6">
            <a:extLst>
              <a:ext uri="{FF2B5EF4-FFF2-40B4-BE49-F238E27FC236}">
                <a16:creationId xmlns:a16="http://schemas.microsoft.com/office/drawing/2014/main" id="{67AED01D-788F-B6C5-BFD0-686AB1BEE458}"/>
              </a:ext>
            </a:extLst>
          </p:cNvPr>
          <p:cNvSpPr/>
          <p:nvPr/>
        </p:nvSpPr>
        <p:spPr>
          <a:xfrm>
            <a:off x="1216277" y="3973197"/>
            <a:ext cx="1447438" cy="4155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105k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A3576547-5B2F-D972-0EB3-A77DB2193F43}"/>
              </a:ext>
            </a:extLst>
          </p:cNvPr>
          <p:cNvSpPr/>
          <p:nvPr/>
        </p:nvSpPr>
        <p:spPr>
          <a:xfrm>
            <a:off x="787758" y="5380875"/>
            <a:ext cx="2618829" cy="2943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x Fixed Price C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ontracts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Object 4" descr="preencoded.png">
            <a:extLst>
              <a:ext uri="{FF2B5EF4-FFF2-40B4-BE49-F238E27FC236}">
                <a16:creationId xmlns:a16="http://schemas.microsoft.com/office/drawing/2014/main" id="{A9A10090-2E6D-5550-7B5D-8CC36474BB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1601" y="3252034"/>
            <a:ext cx="1886312" cy="1886312"/>
          </a:xfrm>
          <a:prstGeom prst="rect">
            <a:avLst/>
          </a:prstGeom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C54DD6E6-7CC3-3D5B-973F-11F77B2C49E3}"/>
              </a:ext>
            </a:extLst>
          </p:cNvPr>
          <p:cNvSpPr/>
          <p:nvPr/>
        </p:nvSpPr>
        <p:spPr>
          <a:xfrm>
            <a:off x="4739147" y="4026205"/>
            <a:ext cx="1447438" cy="4155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100bps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A73705A4-EC80-4B57-7E48-9209B317F282}"/>
              </a:ext>
            </a:extLst>
          </p:cNvPr>
          <p:cNvSpPr/>
          <p:nvPr/>
        </p:nvSpPr>
        <p:spPr>
          <a:xfrm>
            <a:off x="4310629" y="5433883"/>
            <a:ext cx="2304474" cy="2413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Variable Fee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Object 4" descr="preencoded.png">
            <a:extLst>
              <a:ext uri="{FF2B5EF4-FFF2-40B4-BE49-F238E27FC236}">
                <a16:creationId xmlns:a16="http://schemas.microsoft.com/office/drawing/2014/main" id="{74963CEB-D592-AE3D-1C28-9FC0509853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24471" y="3305042"/>
            <a:ext cx="1886312" cy="1886312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7E3BC438-B0E7-9BC5-7CF3-5E488D992D8A}"/>
              </a:ext>
            </a:extLst>
          </p:cNvPr>
          <p:cNvSpPr/>
          <p:nvPr/>
        </p:nvSpPr>
        <p:spPr>
          <a:xfrm>
            <a:off x="1050925" y="226395"/>
            <a:ext cx="4769214" cy="365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876"/>
              </a:lnSpc>
            </a:pPr>
            <a:r>
              <a:rPr lang="en-US" sz="2400" b="1" kern="0" spc="101" dirty="0">
                <a:solidFill>
                  <a:srgbClr val="00AB5B"/>
                </a:solidFill>
                <a:latin typeface="Roboto"/>
                <a:ea typeface="Roboto"/>
                <a:cs typeface="Roboto"/>
              </a:rPr>
              <a:t>Business Model + Financials</a:t>
            </a:r>
          </a:p>
        </p:txBody>
      </p:sp>
    </p:spTree>
    <p:extLst>
      <p:ext uri="{BB962C8B-B14F-4D97-AF65-F5344CB8AC3E}">
        <p14:creationId xmlns:p14="http://schemas.microsoft.com/office/powerpoint/2010/main" val="3746225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E5831-4B68-8180-479B-754612C7D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Bank with solid fill">
            <a:extLst>
              <a:ext uri="{FF2B5EF4-FFF2-40B4-BE49-F238E27FC236}">
                <a16:creationId xmlns:a16="http://schemas.microsoft.com/office/drawing/2014/main" id="{E5466D07-9F3B-A8BA-0E0D-AF6588E57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3381" y="1526111"/>
            <a:ext cx="914400" cy="914400"/>
          </a:xfrm>
          <a:prstGeom prst="rect">
            <a:avLst/>
          </a:prstGeom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C968A729-3BF0-ABCD-2F03-BFBA8A9AE729}"/>
              </a:ext>
            </a:extLst>
          </p:cNvPr>
          <p:cNvSpPr/>
          <p:nvPr/>
        </p:nvSpPr>
        <p:spPr>
          <a:xfrm>
            <a:off x="730117" y="2819050"/>
            <a:ext cx="2304474" cy="2413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Fee</a:t>
            </a: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F701A91B-2175-4845-A892-F71578EBF1E0}"/>
              </a:ext>
            </a:extLst>
          </p:cNvPr>
          <p:cNvSpPr/>
          <p:nvPr/>
        </p:nvSpPr>
        <p:spPr>
          <a:xfrm>
            <a:off x="3542583" y="2784734"/>
            <a:ext cx="3520577" cy="2756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Success Fee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8" name="Graphic 17" descr="Upward trend with solid fill">
            <a:extLst>
              <a:ext uri="{FF2B5EF4-FFF2-40B4-BE49-F238E27FC236}">
                <a16:creationId xmlns:a16="http://schemas.microsoft.com/office/drawing/2014/main" id="{AFBBF8A0-7A59-225E-208B-2BEC8DF15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5739" y="1526111"/>
            <a:ext cx="914400" cy="914400"/>
          </a:xfrm>
          <a:prstGeom prst="rect">
            <a:avLst/>
          </a:prstGeom>
        </p:spPr>
      </p:pic>
      <p:pic>
        <p:nvPicPr>
          <p:cNvPr id="36" name="Graphic 35" descr="Add with solid fill">
            <a:extLst>
              <a:ext uri="{FF2B5EF4-FFF2-40B4-BE49-F238E27FC236}">
                <a16:creationId xmlns:a16="http://schemas.microsoft.com/office/drawing/2014/main" id="{9604BC0B-A3C7-1D78-094E-43CAEAFBC0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3707" y="1748695"/>
            <a:ext cx="469232" cy="469232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FD372E7E-9FF9-A810-33A9-30FAD0BA5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0" y="68830"/>
            <a:ext cx="619255" cy="61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6">
            <a:extLst>
              <a:ext uri="{FF2B5EF4-FFF2-40B4-BE49-F238E27FC236}">
                <a16:creationId xmlns:a16="http://schemas.microsoft.com/office/drawing/2014/main" id="{C710AA21-A0AF-2BD6-1ED4-CC4F24AE283A}"/>
              </a:ext>
            </a:extLst>
          </p:cNvPr>
          <p:cNvSpPr/>
          <p:nvPr/>
        </p:nvSpPr>
        <p:spPr>
          <a:xfrm>
            <a:off x="1216277" y="3973197"/>
            <a:ext cx="1447438" cy="4155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105k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933BD0D2-9872-3A17-EE14-879606BD9A05}"/>
              </a:ext>
            </a:extLst>
          </p:cNvPr>
          <p:cNvSpPr/>
          <p:nvPr/>
        </p:nvSpPr>
        <p:spPr>
          <a:xfrm>
            <a:off x="787758" y="5380875"/>
            <a:ext cx="2618829" cy="2943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x Fixed Price C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ontracts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Object 4" descr="preencoded.png">
            <a:extLst>
              <a:ext uri="{FF2B5EF4-FFF2-40B4-BE49-F238E27FC236}">
                <a16:creationId xmlns:a16="http://schemas.microsoft.com/office/drawing/2014/main" id="{CE3A09FE-EEBF-1540-5CA5-AB3537FED5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1601" y="3252034"/>
            <a:ext cx="1886312" cy="1886312"/>
          </a:xfrm>
          <a:prstGeom prst="rect">
            <a:avLst/>
          </a:prstGeom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60B1F53F-77FC-2AC5-BB78-A7B825658880}"/>
              </a:ext>
            </a:extLst>
          </p:cNvPr>
          <p:cNvSpPr/>
          <p:nvPr/>
        </p:nvSpPr>
        <p:spPr>
          <a:xfrm>
            <a:off x="4739147" y="4026205"/>
            <a:ext cx="1447438" cy="4155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100bps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6C8C6B78-6688-2FF1-7BEA-E75F4440B4DE}"/>
              </a:ext>
            </a:extLst>
          </p:cNvPr>
          <p:cNvSpPr/>
          <p:nvPr/>
        </p:nvSpPr>
        <p:spPr>
          <a:xfrm>
            <a:off x="4310629" y="5433883"/>
            <a:ext cx="2304474" cy="2413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Variable Fee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Object 4" descr="preencoded.png">
            <a:extLst>
              <a:ext uri="{FF2B5EF4-FFF2-40B4-BE49-F238E27FC236}">
                <a16:creationId xmlns:a16="http://schemas.microsoft.com/office/drawing/2014/main" id="{D0C4F861-E795-445E-4C8B-808A3F21E8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24471" y="3305042"/>
            <a:ext cx="1886312" cy="1886312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C8BB420A-9445-B5FD-4F07-E2719AD14FE5}"/>
              </a:ext>
            </a:extLst>
          </p:cNvPr>
          <p:cNvSpPr/>
          <p:nvPr/>
        </p:nvSpPr>
        <p:spPr>
          <a:xfrm>
            <a:off x="8381011" y="1929300"/>
            <a:ext cx="2522728" cy="5027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$500K ARR</a:t>
            </a:r>
          </a:p>
          <a:p>
            <a:pPr marL="0" marR="0" lvl="0" indent="0" algn="ctr" defTabSz="914400" rtl="0" eaLnBrk="1" fontAlgn="auto" latinLnBrk="0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$41K  MRR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6EFAAA2-4E46-CC89-BAD7-ACACF7155386}"/>
              </a:ext>
            </a:extLst>
          </p:cNvPr>
          <p:cNvSpPr/>
          <p:nvPr/>
        </p:nvSpPr>
        <p:spPr>
          <a:xfrm>
            <a:off x="8381011" y="4026205"/>
            <a:ext cx="2522728" cy="5027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$105K ARR</a:t>
            </a:r>
          </a:p>
          <a:p>
            <a:pPr marL="0" marR="0" lvl="0" indent="0" algn="ctr" defTabSz="914400" rtl="0" eaLnBrk="1" fontAlgn="auto" latinLnBrk="0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8.75MRR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CE62A9-22DB-A0BE-60B1-333638AF0001}"/>
              </a:ext>
            </a:extLst>
          </p:cNvPr>
          <p:cNvCxnSpPr>
            <a:cxnSpLocks/>
          </p:cNvCxnSpPr>
          <p:nvPr/>
        </p:nvCxnSpPr>
        <p:spPr>
          <a:xfrm flipV="1">
            <a:off x="9642375" y="3139440"/>
            <a:ext cx="0" cy="570550"/>
          </a:xfrm>
          <a:prstGeom prst="straightConnector1">
            <a:avLst/>
          </a:prstGeom>
          <a:ln w="44450">
            <a:solidFill>
              <a:srgbClr val="00AB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7">
            <a:extLst>
              <a:ext uri="{FF2B5EF4-FFF2-40B4-BE49-F238E27FC236}">
                <a16:creationId xmlns:a16="http://schemas.microsoft.com/office/drawing/2014/main" id="{D9B99E67-E8DC-A7C3-E12A-78D2B1FA3D2A}"/>
              </a:ext>
            </a:extLst>
          </p:cNvPr>
          <p:cNvSpPr/>
          <p:nvPr/>
        </p:nvSpPr>
        <p:spPr>
          <a:xfrm>
            <a:off x="8547349" y="2735114"/>
            <a:ext cx="2304474" cy="2413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AB5B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Q4 Target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AB5B"/>
              </a:highligh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E280295F-A318-67DE-6957-EBDACC38D9E3}"/>
              </a:ext>
            </a:extLst>
          </p:cNvPr>
          <p:cNvSpPr/>
          <p:nvPr/>
        </p:nvSpPr>
        <p:spPr>
          <a:xfrm>
            <a:off x="1050925" y="226395"/>
            <a:ext cx="4769214" cy="365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876"/>
              </a:lnSpc>
            </a:pPr>
            <a:r>
              <a:rPr lang="en-US" sz="2400" b="1" kern="0" spc="101" dirty="0">
                <a:solidFill>
                  <a:srgbClr val="00AB5B"/>
                </a:solidFill>
                <a:latin typeface="Roboto"/>
                <a:ea typeface="Roboto"/>
                <a:cs typeface="Roboto"/>
              </a:rPr>
              <a:t>Business Model + Financials</a:t>
            </a:r>
          </a:p>
        </p:txBody>
      </p:sp>
    </p:spTree>
    <p:extLst>
      <p:ext uri="{BB962C8B-B14F-4D97-AF65-F5344CB8AC3E}">
        <p14:creationId xmlns:p14="http://schemas.microsoft.com/office/powerpoint/2010/main" val="1779010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3E6DC1-E53B-5EF2-37D0-193767EC4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0862CDB7-79C4-9CE2-13CF-6A5FB05F3ED8}"/>
              </a:ext>
            </a:extLst>
          </p:cNvPr>
          <p:cNvSpPr/>
          <p:nvPr/>
        </p:nvSpPr>
        <p:spPr>
          <a:xfrm>
            <a:off x="993272" y="162972"/>
            <a:ext cx="4534791" cy="365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1" normalizeH="0" baseline="0" noProof="0" dirty="0">
                <a:ln>
                  <a:noFill/>
                </a:ln>
                <a:solidFill>
                  <a:srgbClr val="00AB5B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Ask &amp; Traction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50773B-1E4F-E2D1-F12A-0563CD05E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2" y="30438"/>
            <a:ext cx="619255" cy="61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1">
            <a:extLst>
              <a:ext uri="{FF2B5EF4-FFF2-40B4-BE49-F238E27FC236}">
                <a16:creationId xmlns:a16="http://schemas.microsoft.com/office/drawing/2014/main" id="{3DF28CD1-A278-62C7-0E8A-CF3AEB68D0C6}"/>
              </a:ext>
            </a:extLst>
          </p:cNvPr>
          <p:cNvSpPr/>
          <p:nvPr/>
        </p:nvSpPr>
        <p:spPr>
          <a:xfrm>
            <a:off x="0" y="3267634"/>
            <a:ext cx="9057169" cy="3590365"/>
          </a:xfrm>
          <a:prstGeom prst="rect">
            <a:avLst/>
          </a:prstGeom>
          <a:solidFill>
            <a:srgbClr val="00AB5B"/>
          </a:solidFill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AB5B"/>
                </a:highlight>
                <a:uLnTx/>
                <a:uFillTx/>
                <a:latin typeface="Roboto"/>
                <a:ea typeface="Roboto"/>
                <a:cs typeface="Roboto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AB5B"/>
                </a:highlight>
                <a:uLnTx/>
                <a:uFillTx/>
                <a:latin typeface="Roboto"/>
                <a:ea typeface="Roboto"/>
                <a:cs typeface="Roboto"/>
              </a:rPr>
              <a:t>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AB5B"/>
                </a:highlight>
                <a:uLnTx/>
                <a:uFillTx/>
                <a:latin typeface="Roboto"/>
                <a:ea typeface="Roboto"/>
                <a:cs typeface="Roboto"/>
              </a:rPr>
              <a:t>Our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AB5B"/>
                </a:highlight>
                <a:uLnTx/>
                <a:uFillTx/>
                <a:latin typeface="Roboto"/>
                <a:ea typeface="Roboto"/>
                <a:cs typeface="Roboto"/>
              </a:rPr>
              <a:t>RevTech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AB5B"/>
                </a:highlight>
                <a:uLnTx/>
                <a:uFillTx/>
                <a:latin typeface="Roboto"/>
                <a:ea typeface="Roboto"/>
                <a:cs typeface="Roboto"/>
              </a:rPr>
              <a:t> Ask </a:t>
            </a:r>
          </a:p>
          <a:p>
            <a:pPr marL="1485900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$120K - $25K Data + $50K Soc2 Type2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1485900" marR="0" lvl="2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Earn EIR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trust for warm introductions</a:t>
            </a:r>
          </a:p>
          <a:p>
            <a:pPr marL="1485900" lvl="2" indent="-5715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EIR mentorship to deliver PoC w Citizens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FF"/>
              </a:highlight>
              <a:uLnTx/>
              <a:uFillTx/>
              <a:latin typeface="Roboto"/>
              <a:ea typeface="Roboto"/>
              <a:cs typeface="Roboto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571500" marR="0" lvl="0" indent="-571500" algn="l" defTabSz="914400" rtl="0" eaLnBrk="1" fontAlgn="auto" latinLnBrk="0" hangingPunct="1">
              <a:lnSpc>
                <a:spcPts val="3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571500" marR="0" lvl="0" indent="-571500" algn="l" defTabSz="914400" rtl="0" eaLnBrk="1" fontAlgn="auto" latinLnBrk="0" hangingPunct="1">
              <a:lnSpc>
                <a:spcPts val="3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25" name="Object 1">
            <a:extLst>
              <a:ext uri="{FF2B5EF4-FFF2-40B4-BE49-F238E27FC236}">
                <a16:creationId xmlns:a16="http://schemas.microsoft.com/office/drawing/2014/main" id="{971657C2-C41A-C1D8-DE5E-86B9CD9A3D78}"/>
              </a:ext>
            </a:extLst>
          </p:cNvPr>
          <p:cNvSpPr/>
          <p:nvPr/>
        </p:nvSpPr>
        <p:spPr>
          <a:xfrm>
            <a:off x="9057169" y="-10680"/>
            <a:ext cx="3134831" cy="686867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AB5B"/>
                </a:highlight>
                <a:uLnTx/>
                <a:uFillTx/>
                <a:latin typeface="Roboto"/>
                <a:ea typeface="Roboto"/>
                <a:cs typeface="Roboto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AB5B"/>
                </a:highlight>
                <a:uLnTx/>
                <a:uFillTx/>
                <a:latin typeface="Roboto"/>
                <a:ea typeface="Roboto"/>
                <a:cs typeface="Roboto"/>
              </a:rPr>
              <a:t>	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571500" marR="0" lvl="0" indent="-571500" algn="l" defTabSz="914400" rtl="0" eaLnBrk="1" fontAlgn="auto" latinLnBrk="0" hangingPunct="1">
              <a:lnSpc>
                <a:spcPts val="3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571500" marR="0" lvl="0" indent="-571500" algn="l" defTabSz="914400" rtl="0" eaLnBrk="1" fontAlgn="auto" latinLnBrk="0" hangingPunct="1">
              <a:lnSpc>
                <a:spcPts val="3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pic>
        <p:nvPicPr>
          <p:cNvPr id="26" name="Picture 25" descr="DeltaClimeVT">
            <a:extLst>
              <a:ext uri="{FF2B5EF4-FFF2-40B4-BE49-F238E27FC236}">
                <a16:creationId xmlns:a16="http://schemas.microsoft.com/office/drawing/2014/main" id="{E8A6BE3C-58B9-6DF8-965F-DA5A9D293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593" y="5876776"/>
            <a:ext cx="646893" cy="40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ome | MassCEC">
            <a:extLst>
              <a:ext uri="{FF2B5EF4-FFF2-40B4-BE49-F238E27FC236}">
                <a16:creationId xmlns:a16="http://schemas.microsoft.com/office/drawing/2014/main" id="{530E4D75-F271-84A0-96F9-7A263EBB6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195"/>
          <a:stretch/>
        </p:blipFill>
        <p:spPr bwMode="auto">
          <a:xfrm>
            <a:off x="9497353" y="983897"/>
            <a:ext cx="1926337" cy="64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UMassFive College Federal Credit Union ...">
            <a:extLst>
              <a:ext uri="{FF2B5EF4-FFF2-40B4-BE49-F238E27FC236}">
                <a16:creationId xmlns:a16="http://schemas.microsoft.com/office/drawing/2014/main" id="{A0F6D4E6-CAD4-FDAF-87D7-CD3D7F7B2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408" y="333084"/>
            <a:ext cx="1859128" cy="51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Pathway Lending | Pathway Lending">
            <a:extLst>
              <a:ext uri="{FF2B5EF4-FFF2-40B4-BE49-F238E27FC236}">
                <a16:creationId xmlns:a16="http://schemas.microsoft.com/office/drawing/2014/main" id="{BA5B3B29-B4FC-EF19-CCD5-07440E82E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629" y="1714585"/>
            <a:ext cx="1934671" cy="6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Advanced Nuclear Technologies Request ...">
            <a:extLst>
              <a:ext uri="{FF2B5EF4-FFF2-40B4-BE49-F238E27FC236}">
                <a16:creationId xmlns:a16="http://schemas.microsoft.com/office/drawing/2014/main" id="{8C4E8156-51B7-BA8C-9316-31256EDCA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629" y="4261486"/>
            <a:ext cx="1548120" cy="31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Uptake Alliance, a New Venture ...">
            <a:extLst>
              <a:ext uri="{FF2B5EF4-FFF2-40B4-BE49-F238E27FC236}">
                <a16:creationId xmlns:a16="http://schemas.microsoft.com/office/drawing/2014/main" id="{DF38B052-9B02-DA35-0473-1005021AD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17" y="4326144"/>
            <a:ext cx="1120226" cy="26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Fintech Sandbox Announces Global Lineup ...">
            <a:extLst>
              <a:ext uri="{FF2B5EF4-FFF2-40B4-BE49-F238E27FC236}">
                <a16:creationId xmlns:a16="http://schemas.microsoft.com/office/drawing/2014/main" id="{DF2FF227-20F9-CEFE-CABE-C00648BF1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274" y="4904626"/>
            <a:ext cx="1275481" cy="50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Nashville Entrepreneur Center Launches ...">
            <a:extLst>
              <a:ext uri="{FF2B5EF4-FFF2-40B4-BE49-F238E27FC236}">
                <a16:creationId xmlns:a16="http://schemas.microsoft.com/office/drawing/2014/main" id="{885EBBD8-688E-811B-7842-1E5E5EA45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942" y="4927468"/>
            <a:ext cx="1011418" cy="53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A logo of a company&#10;&#10;AI-generated content may be incorrect.">
            <a:extLst>
              <a:ext uri="{FF2B5EF4-FFF2-40B4-BE49-F238E27FC236}">
                <a16:creationId xmlns:a16="http://schemas.microsoft.com/office/drawing/2014/main" id="{F218E53F-4365-6C0F-D8DD-5A2FDE2F97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70004" y="5725651"/>
            <a:ext cx="772583" cy="7196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C291BCA-3F1C-5B61-3D79-47CBAE7F2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822" y="3577805"/>
            <a:ext cx="2580775" cy="3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C52B81-C2F8-B000-CFA6-B1934D687E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74629" y="2591022"/>
            <a:ext cx="2252663" cy="377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946E81-6BFB-AEE5-33E6-782B9F5C7F7F}"/>
              </a:ext>
            </a:extLst>
          </p:cNvPr>
          <p:cNvSpPr txBox="1"/>
          <p:nvPr/>
        </p:nvSpPr>
        <p:spPr>
          <a:xfrm>
            <a:off x="52250" y="1065904"/>
            <a:ext cx="76983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2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Raising $750K Q2 2025</a:t>
            </a:r>
          </a:p>
          <a:p>
            <a:pPr marL="1257300" marR="0" lvl="2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Runway to cashflow breakeven in Q4</a:t>
            </a:r>
          </a:p>
          <a:p>
            <a:pPr marL="1257300" marR="0" lvl="2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Form credit union service organization</a:t>
            </a:r>
          </a:p>
          <a:p>
            <a:pPr marL="1257300" marR="0" lvl="2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Roboto"/>
                <a:ea typeface="Roboto"/>
                <a:cs typeface="Roboto"/>
              </a:rPr>
              <a:t>Match with six figures of non-dilutive $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74509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3404E9-8951-4AE2-95D4-9835DE491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6">
            <a:extLst>
              <a:ext uri="{FF2B5EF4-FFF2-40B4-BE49-F238E27FC236}">
                <a16:creationId xmlns:a16="http://schemas.microsoft.com/office/drawing/2014/main" id="{BB848F75-380F-0557-23DF-B109608B8FD0}"/>
              </a:ext>
            </a:extLst>
          </p:cNvPr>
          <p:cNvSpPr txBox="1">
            <a:spLocks/>
          </p:cNvSpPr>
          <p:nvPr/>
        </p:nvSpPr>
        <p:spPr>
          <a:xfrm>
            <a:off x="2321117" y="1988422"/>
            <a:ext cx="3387667" cy="1108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Dr. Thor Jensen, | CEO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Co-Founder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Postdoc explored failure of green banks, in accelerating cleantech adoption in buildings. 2X cleantech entrepreneur.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itle 6">
            <a:extLst>
              <a:ext uri="{FF2B5EF4-FFF2-40B4-BE49-F238E27FC236}">
                <a16:creationId xmlns:a16="http://schemas.microsoft.com/office/drawing/2014/main" id="{FDFDC49E-4D13-D7C3-49E4-F110A26A7CC0}"/>
              </a:ext>
            </a:extLst>
          </p:cNvPr>
          <p:cNvSpPr txBox="1">
            <a:spLocks/>
          </p:cNvSpPr>
          <p:nvPr/>
        </p:nvSpPr>
        <p:spPr>
          <a:xfrm>
            <a:off x="7967040" y="1753814"/>
            <a:ext cx="3534572" cy="8910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Kamal Singh | COO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Co-Founder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Technology evangelist and chief motivator. Decade of emerging tech sales experience in the built environment. </a:t>
            </a:r>
          </a:p>
        </p:txBody>
      </p:sp>
      <p:sp>
        <p:nvSpPr>
          <p:cNvPr id="33" name="Title 6">
            <a:extLst>
              <a:ext uri="{FF2B5EF4-FFF2-40B4-BE49-F238E27FC236}">
                <a16:creationId xmlns:a16="http://schemas.microsoft.com/office/drawing/2014/main" id="{20EDB027-2AED-1054-48A6-3237BF2D1309}"/>
              </a:ext>
            </a:extLst>
          </p:cNvPr>
          <p:cNvSpPr txBox="1">
            <a:spLocks/>
          </p:cNvSpPr>
          <p:nvPr/>
        </p:nvSpPr>
        <p:spPr>
          <a:xfrm>
            <a:off x="2414004" y="3601382"/>
            <a:ext cx="3622856" cy="10194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Dr. Hadi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Dowlatabadi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| CTO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Prev. Exec. Director largest climate and energy decision making unit in the world, Emeritus Professor UBC. 6X Cleantech entrepreneur,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89E038E5-9DE3-5307-DC03-CCCBF9D17E0B}"/>
              </a:ext>
            </a:extLst>
          </p:cNvPr>
          <p:cNvSpPr/>
          <p:nvPr/>
        </p:nvSpPr>
        <p:spPr>
          <a:xfrm>
            <a:off x="1050925" y="185391"/>
            <a:ext cx="3793958" cy="365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1" normalizeH="0" baseline="0" noProof="0">
                <a:ln>
                  <a:noFill/>
                </a:ln>
                <a:solidFill>
                  <a:srgbClr val="00AB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AB5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EF9BA2C-FF17-40C6-4159-CECFE5889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0" y="68830"/>
            <a:ext cx="619255" cy="61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8D800351-C330-DB80-9A05-1FB1B5970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05" y="3302623"/>
            <a:ext cx="1317055" cy="1471204"/>
          </a:xfrm>
          <a:prstGeom prst="rect">
            <a:avLst/>
          </a:prstGeom>
        </p:spPr>
      </p:pic>
      <p:pic>
        <p:nvPicPr>
          <p:cNvPr id="4" name="Picture 3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4C34D82F-67C7-7003-E28C-0BDBD0057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05" y="1311901"/>
            <a:ext cx="1318311" cy="145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E84F9B-15F3-680A-4989-0DCD7C05F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272" y="1266388"/>
            <a:ext cx="1326908" cy="14440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4894626-D0AF-E848-97C8-F0022EA2F0B2}"/>
              </a:ext>
            </a:extLst>
          </p:cNvPr>
          <p:cNvSpPr txBox="1">
            <a:spLocks/>
          </p:cNvSpPr>
          <p:nvPr/>
        </p:nvSpPr>
        <p:spPr>
          <a:xfrm>
            <a:off x="7967040" y="3429000"/>
            <a:ext cx="3534572" cy="1108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Viet Hoang | CIO</a:t>
            </a:r>
            <a:endParaRPr kumimoji="0" lang="en-CA" sz="14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Full stack developer, expert in AI integrations. Double major in math and computer science graduate.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E4CF107-1E67-4D3F-EC88-E438571E9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72" y="3302623"/>
            <a:ext cx="1305192" cy="147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261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7632A4-1684-A00A-AE36-9F9C6E26F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EF57F74-674E-B7A6-7C62-8F7919BF9793}"/>
              </a:ext>
            </a:extLst>
          </p:cNvPr>
          <p:cNvSpPr/>
          <p:nvPr/>
        </p:nvSpPr>
        <p:spPr>
          <a:xfrm>
            <a:off x="1370215" y="278306"/>
            <a:ext cx="3793958" cy="365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AB5B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Problem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ADBC8-FA94-DCE2-9091-871FA72E2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5" y="145772"/>
            <a:ext cx="619255" cy="61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657F2470-CD5E-E3C5-EC31-1FFA45AA643D}"/>
              </a:ext>
            </a:extLst>
          </p:cNvPr>
          <p:cNvSpPr/>
          <p:nvPr/>
        </p:nvSpPr>
        <p:spPr>
          <a:xfrm>
            <a:off x="845709" y="2234497"/>
            <a:ext cx="4805480" cy="28618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Finance home energy renovations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768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0A4077-6EAE-3C3B-A8C5-AEF69658A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AEFA194-D150-33E6-DC44-AD419AE3CEB1}"/>
              </a:ext>
            </a:extLst>
          </p:cNvPr>
          <p:cNvSpPr/>
          <p:nvPr/>
        </p:nvSpPr>
        <p:spPr>
          <a:xfrm>
            <a:off x="1370215" y="278306"/>
            <a:ext cx="3793958" cy="365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AB5B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Solution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0058D-74F4-615B-BF4D-4EFC91666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5" y="145772"/>
            <a:ext cx="619255" cy="61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889A1A-6DC0-0148-35D8-2601CBFEFBF7}"/>
              </a:ext>
            </a:extLst>
          </p:cNvPr>
          <p:cNvCxnSpPr/>
          <p:nvPr/>
        </p:nvCxnSpPr>
        <p:spPr>
          <a:xfrm flipV="1">
            <a:off x="1089795" y="996256"/>
            <a:ext cx="3903243" cy="3807913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3">
            <a:extLst>
              <a:ext uri="{FF2B5EF4-FFF2-40B4-BE49-F238E27FC236}">
                <a16:creationId xmlns:a16="http://schemas.microsoft.com/office/drawing/2014/main" id="{DEB192CA-4A93-D131-766B-84CEF7DEE677}"/>
              </a:ext>
            </a:extLst>
          </p:cNvPr>
          <p:cNvSpPr/>
          <p:nvPr/>
        </p:nvSpPr>
        <p:spPr>
          <a:xfrm>
            <a:off x="845709" y="2234497"/>
            <a:ext cx="4805480" cy="28618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Finance home energy renovations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Graphic 7" descr="Chevron arrows outline">
            <a:extLst>
              <a:ext uri="{FF2B5EF4-FFF2-40B4-BE49-F238E27FC236}">
                <a16:creationId xmlns:a16="http://schemas.microsoft.com/office/drawing/2014/main" id="{3169C568-2A76-3F97-4D2D-9B5BCF8C6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4329" y="2586317"/>
            <a:ext cx="914400" cy="914400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660EF66B-9C93-DE4C-3507-35734C6F52E6}"/>
              </a:ext>
            </a:extLst>
          </p:cNvPr>
          <p:cNvSpPr/>
          <p:nvPr/>
        </p:nvSpPr>
        <p:spPr>
          <a:xfrm>
            <a:off x="6181166" y="2357663"/>
            <a:ext cx="5187420" cy="28618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AB5B"/>
                </a:highlight>
                <a:uLnTx/>
                <a:uFillTx/>
                <a:latin typeface="Roboto"/>
                <a:ea typeface="Roboto"/>
                <a:cs typeface="Roboto"/>
              </a:rPr>
              <a:t> Top-up home renovation lending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AB5B"/>
              </a:highligh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213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4CDE4F-5751-6DDE-A9C2-8AF4AF601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3AB126F-787F-9010-6C61-2EADEAD261BC}"/>
              </a:ext>
            </a:extLst>
          </p:cNvPr>
          <p:cNvSpPr/>
          <p:nvPr/>
        </p:nvSpPr>
        <p:spPr>
          <a:xfrm>
            <a:off x="1370215" y="278306"/>
            <a:ext cx="3793958" cy="365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AB5B"/>
                </a:solidFill>
                <a:latin typeface="Roboto"/>
                <a:ea typeface="Roboto"/>
                <a:cs typeface="Roboto"/>
              </a:rPr>
              <a:t>Value Proposition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7466C-7D42-747D-21B7-204443380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5" y="145772"/>
            <a:ext cx="619255" cy="61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AF86614A-FF8B-0F0A-6A5D-BD2B38B7E60C}"/>
              </a:ext>
            </a:extLst>
          </p:cNvPr>
          <p:cNvSpPr/>
          <p:nvPr/>
        </p:nvSpPr>
        <p:spPr>
          <a:xfrm>
            <a:off x="721890" y="1354695"/>
            <a:ext cx="10476393" cy="24690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696A22B7-AA38-701E-3757-1B9C167E567B}"/>
              </a:ext>
            </a:extLst>
          </p:cNvPr>
          <p:cNvSpPr/>
          <p:nvPr/>
        </p:nvSpPr>
        <p:spPr>
          <a:xfrm>
            <a:off x="600705" y="6342151"/>
            <a:ext cx="6554074" cy="3700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Roboto" panose="02000000000000000000" pitchFamily="2" charset="0"/>
              <a:cs typeface="Arial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3C5882C-79C1-99F1-1E4D-91244D584A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2772463"/>
              </p:ext>
            </p:extLst>
          </p:nvPr>
        </p:nvGraphicFramePr>
        <p:xfrm>
          <a:off x="6623711" y="882556"/>
          <a:ext cx="6864825" cy="4405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Object 3">
            <a:extLst>
              <a:ext uri="{FF2B5EF4-FFF2-40B4-BE49-F238E27FC236}">
                <a16:creationId xmlns:a16="http://schemas.microsoft.com/office/drawing/2014/main" id="{10910D36-BB16-8C8E-4671-A3C45DE49A86}"/>
              </a:ext>
            </a:extLst>
          </p:cNvPr>
          <p:cNvSpPr/>
          <p:nvPr/>
        </p:nvSpPr>
        <p:spPr>
          <a:xfrm>
            <a:off x="1013873" y="1481797"/>
            <a:ext cx="5727738" cy="12737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buSzPct val="100000"/>
              <a:defRPr/>
            </a:pPr>
            <a:r>
              <a:rPr lang="en-US" sz="3600" dirty="0">
                <a:solidFill>
                  <a:srgbClr val="00AB5B"/>
                </a:solidFill>
                <a:latin typeface="Roboto"/>
                <a:ea typeface="Roboto"/>
                <a:cs typeface="Roboto"/>
              </a:rPr>
              <a:t>2-8%</a:t>
            </a:r>
            <a:r>
              <a:rPr lang="en-US" sz="36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equity increase</a:t>
            </a:r>
            <a:endParaRPr lang="en-US" sz="2000" b="1" dirty="0">
              <a:solidFill>
                <a:srgbClr val="00AB5B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FFBDA085-DE45-01D2-E23F-AFF7C64B3626}"/>
              </a:ext>
            </a:extLst>
          </p:cNvPr>
          <p:cNvSpPr/>
          <p:nvPr/>
        </p:nvSpPr>
        <p:spPr>
          <a:xfrm>
            <a:off x="2084001" y="2572552"/>
            <a:ext cx="3488282" cy="12737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buSzPct val="100000"/>
              <a:defRPr/>
            </a:pPr>
            <a:r>
              <a:rPr lang="en-US" sz="28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Recognize Value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E234EC50-6360-A33F-90F5-009041C83852}"/>
              </a:ext>
            </a:extLst>
          </p:cNvPr>
          <p:cNvSpPr/>
          <p:nvPr/>
        </p:nvSpPr>
        <p:spPr>
          <a:xfrm>
            <a:off x="7988455" y="5455537"/>
            <a:ext cx="7772399" cy="12737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buSzPct val="100000"/>
              <a:defRPr/>
            </a:pPr>
            <a:r>
              <a:rPr lang="en-US" sz="2400" dirty="0">
                <a:solidFill>
                  <a:schemeClr val="bg1"/>
                </a:solidFill>
                <a:highlight>
                  <a:srgbClr val="00AB5B"/>
                </a:highlight>
                <a:latin typeface="Roboto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chemeClr val="bg1"/>
                </a:solidFill>
                <a:highlight>
                  <a:srgbClr val="00AB5B"/>
                </a:highlight>
                <a:latin typeface="Roboto"/>
                <a:ea typeface="Roboto"/>
                <a:cs typeface="Roboto"/>
              </a:rPr>
              <a:t>Halitra</a:t>
            </a:r>
            <a:r>
              <a:rPr lang="en-US" sz="2400" dirty="0">
                <a:solidFill>
                  <a:schemeClr val="bg1"/>
                </a:solidFill>
                <a:highlight>
                  <a:srgbClr val="00AB5B"/>
                </a:highlight>
                <a:latin typeface="Roboto"/>
                <a:ea typeface="Roboto"/>
                <a:cs typeface="Roboto"/>
              </a:rPr>
              <a:t> Knowledge Engine </a:t>
            </a:r>
            <a:r>
              <a:rPr lang="en-US" sz="2400" dirty="0">
                <a:solidFill>
                  <a:srgbClr val="00AB5B"/>
                </a:solidFill>
                <a:highlight>
                  <a:srgbClr val="00AB5B"/>
                </a:highlight>
                <a:latin typeface="Roboto"/>
                <a:ea typeface="Roboto"/>
                <a:cs typeface="Roboto"/>
              </a:rPr>
              <a:t>.</a:t>
            </a:r>
            <a:endParaRPr lang="en-US" sz="1400" dirty="0">
              <a:solidFill>
                <a:srgbClr val="00AB5B"/>
              </a:solidFill>
              <a:highlight>
                <a:srgbClr val="00AB5B"/>
              </a:highlight>
              <a:latin typeface="Roboto"/>
              <a:ea typeface="Roboto"/>
              <a:cs typeface="Roboto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4BDB04-8ADB-BD23-D505-A571EE2B8E84}"/>
              </a:ext>
            </a:extLst>
          </p:cNvPr>
          <p:cNvCxnSpPr/>
          <p:nvPr/>
        </p:nvCxnSpPr>
        <p:spPr>
          <a:xfrm>
            <a:off x="6780628" y="1481797"/>
            <a:ext cx="46892" cy="37586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Badge 1 with solid fill">
            <a:extLst>
              <a:ext uri="{FF2B5EF4-FFF2-40B4-BE49-F238E27FC236}">
                <a16:creationId xmlns:a16="http://schemas.microsoft.com/office/drawing/2014/main" id="{C8979227-6066-F1AE-21AF-03A84BDCC3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6049" y="2279307"/>
            <a:ext cx="914400" cy="914400"/>
          </a:xfrm>
          <a:prstGeom prst="rect">
            <a:avLst/>
          </a:prstGeom>
        </p:spPr>
      </p:pic>
      <p:pic>
        <p:nvPicPr>
          <p:cNvPr id="17" name="Graphic 16" descr="Badge with solid fill">
            <a:extLst>
              <a:ext uri="{FF2B5EF4-FFF2-40B4-BE49-F238E27FC236}">
                <a16:creationId xmlns:a16="http://schemas.microsoft.com/office/drawing/2014/main" id="{89E2D629-6204-AD04-D9A2-F602682FA4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6049" y="3884940"/>
            <a:ext cx="914400" cy="914400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35E9DB06-0BA3-9117-ABA8-B4B10A03FDC8}"/>
              </a:ext>
            </a:extLst>
          </p:cNvPr>
          <p:cNvSpPr/>
          <p:nvPr/>
        </p:nvSpPr>
        <p:spPr>
          <a:xfrm>
            <a:off x="2084001" y="4120946"/>
            <a:ext cx="4084410" cy="12737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buSzPct val="100000"/>
              <a:defRPr/>
            </a:pPr>
            <a:r>
              <a:rPr lang="en-US" sz="28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Recommend Upgrades</a:t>
            </a:r>
          </a:p>
        </p:txBody>
      </p:sp>
    </p:spTree>
    <p:extLst>
      <p:ext uri="{BB962C8B-B14F-4D97-AF65-F5344CB8AC3E}">
        <p14:creationId xmlns:p14="http://schemas.microsoft.com/office/powerpoint/2010/main" val="4074252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3B0ACF-1E19-695C-2167-05E07739B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AE24F6AE-CF50-3DFB-24C5-FFB297C61431}"/>
              </a:ext>
            </a:extLst>
          </p:cNvPr>
          <p:cNvSpPr/>
          <p:nvPr/>
        </p:nvSpPr>
        <p:spPr>
          <a:xfrm>
            <a:off x="1072630" y="201364"/>
            <a:ext cx="4704502" cy="365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1" normalizeH="0" baseline="0" noProof="0" dirty="0">
                <a:ln>
                  <a:noFill/>
                </a:ln>
                <a:solidFill>
                  <a:srgbClr val="00AB5B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Go-to-Market Strategy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0AA498-7ABA-2222-17E1-BE636B2BE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0" y="68830"/>
            <a:ext cx="619255" cy="61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F0BE7302-25E7-2688-92C5-20B00BB1CD1D}"/>
              </a:ext>
            </a:extLst>
          </p:cNvPr>
          <p:cNvSpPr/>
          <p:nvPr/>
        </p:nvSpPr>
        <p:spPr>
          <a:xfrm>
            <a:off x="425171" y="2553870"/>
            <a:ext cx="6849086" cy="8058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Lenders have first touch on the single </a:t>
            </a:r>
            <a:r>
              <a:rPr kumimoji="0" lang="en-US" sz="3600" b="0" i="0" u="none" strike="noStrike" kern="0" cap="none" spc="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AB5B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most valuable</a:t>
            </a:r>
            <a:r>
              <a:rPr lang="en-US" sz="3600" kern="0" spc="31" dirty="0">
                <a:solidFill>
                  <a:prstClr val="white"/>
                </a:solidFill>
                <a:highlight>
                  <a:srgbClr val="00AB5B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lead </a:t>
            </a:r>
            <a:r>
              <a:rPr lang="en-US" sz="3600" kern="0" spc="3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the market for home energy upgrades.</a:t>
            </a:r>
            <a:endParaRPr kumimoji="0" lang="en-US" sz="3600" b="0" i="0" u="none" strike="noStrike" kern="0" cap="none" spc="3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31" normalizeH="0" baseline="0" noProof="0" dirty="0">
              <a:ln>
                <a:noFill/>
              </a:ln>
              <a:solidFill>
                <a:srgbClr val="00AB5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6" name="Picture 2" descr="Free A couple enjoys a playful moment with their dog while renovating their home with large open views. Stock Photo">
            <a:extLst>
              <a:ext uri="{FF2B5EF4-FFF2-40B4-BE49-F238E27FC236}">
                <a16:creationId xmlns:a16="http://schemas.microsoft.com/office/drawing/2014/main" id="{D5DC2ECB-3155-A753-56BC-A0CD0BE96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0B5A266A-C33D-2AA0-1DF6-0C8189BD8528}"/>
              </a:ext>
            </a:extLst>
          </p:cNvPr>
          <p:cNvSpPr/>
          <p:nvPr/>
        </p:nvSpPr>
        <p:spPr>
          <a:xfrm>
            <a:off x="79428" y="6377978"/>
            <a:ext cx="7604262" cy="3700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Roboto" panose="02000000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854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FE6696-4904-FCE1-266C-2F477A9A4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60AB7693-43A2-EF0C-4DC7-8EBAA84280A2}"/>
              </a:ext>
            </a:extLst>
          </p:cNvPr>
          <p:cNvSpPr/>
          <p:nvPr/>
        </p:nvSpPr>
        <p:spPr>
          <a:xfrm>
            <a:off x="1072630" y="201364"/>
            <a:ext cx="4704502" cy="365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1" normalizeH="0" baseline="0" noProof="0" dirty="0">
                <a:ln>
                  <a:noFill/>
                </a:ln>
                <a:solidFill>
                  <a:srgbClr val="00AB5B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Go-to-Market Strategy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343FC5-7196-779B-1424-DF47EA42A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0" y="68830"/>
            <a:ext cx="619255" cy="61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349ACD43-866E-3CAD-E4F7-21DD89044D1B}"/>
              </a:ext>
            </a:extLst>
          </p:cNvPr>
          <p:cNvSpPr/>
          <p:nvPr/>
        </p:nvSpPr>
        <p:spPr>
          <a:xfrm>
            <a:off x="699864" y="1887999"/>
            <a:ext cx="6849086" cy="365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spc="31" dirty="0">
                <a:solidFill>
                  <a:prstClr val="white"/>
                </a:solidFill>
                <a:highlight>
                  <a:srgbClr val="00AB5B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</a:t>
            </a:r>
            <a:r>
              <a:rPr kumimoji="0" lang="en-US" sz="2800" i="0" u="none" strike="noStrike" kern="0" cap="none" spc="3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AB5B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ome</a:t>
            </a:r>
            <a:r>
              <a:rPr kumimoji="0" lang="en-US" sz="2800" i="0" u="none" strike="noStrike" kern="0" cap="none" spc="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AB5B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Renovation Lending</a:t>
            </a:r>
          </a:p>
          <a:p>
            <a:pPr marL="0" marR="0" lvl="0" indent="0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kern="0" spc="3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0" cap="none" spc="3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0" cap="none" spc="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$452B in unused HELOCs </a:t>
            </a:r>
          </a:p>
          <a:p>
            <a:pPr marR="0" lvl="0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i="0" u="none" strike="noStrike" kern="0" cap="none" spc="3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kern="0" spc="3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80% of new homebuyers renovate</a:t>
            </a:r>
            <a:endParaRPr kumimoji="0" lang="en-US" sz="2800" i="0" u="none" strike="noStrike" kern="0" cap="none" spc="3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kern="0" spc="3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0" cap="none" spc="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1/3 Homeowners planning a renovation</a:t>
            </a:r>
          </a:p>
          <a:p>
            <a:pPr marL="0" marR="0" lvl="0" indent="0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kern="0" spc="3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kern="0" spc="3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kern="0" spc="3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0" cap="none" spc="3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spc="3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</a:p>
          <a:p>
            <a:pPr marL="0" marR="0" lvl="0" indent="0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kern="0" spc="3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0" cap="none" spc="3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31" normalizeH="0" baseline="0" noProof="0" dirty="0">
              <a:ln>
                <a:noFill/>
              </a:ln>
              <a:solidFill>
                <a:srgbClr val="00AB5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6" name="Picture 2" descr="Free A couple enjoys a playful moment with their dog while renovating their home with large open views. Stock Photo">
            <a:extLst>
              <a:ext uri="{FF2B5EF4-FFF2-40B4-BE49-F238E27FC236}">
                <a16:creationId xmlns:a16="http://schemas.microsoft.com/office/drawing/2014/main" id="{D22D1A73-0FF6-49DC-F7BE-4F74CD2E6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694EDFED-A032-4279-F430-41C68EFF7237}"/>
              </a:ext>
            </a:extLst>
          </p:cNvPr>
          <p:cNvSpPr/>
          <p:nvPr/>
        </p:nvSpPr>
        <p:spPr>
          <a:xfrm>
            <a:off x="79428" y="6377978"/>
            <a:ext cx="7604262" cy="3700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Roboto" panose="02000000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23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/>
          <p:nvPr/>
        </p:nvSpPr>
        <p:spPr>
          <a:xfrm>
            <a:off x="4687068" y="724567"/>
            <a:ext cx="1888923" cy="188892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4409461" y="2759995"/>
            <a:ext cx="2444139" cy="3454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7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9" b="1" i="0" u="none" strike="noStrike" kern="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Home Renovation</a:t>
            </a:r>
            <a:r>
              <a:rPr kumimoji="0" lang="en-US" sz="1989" b="0" i="0" u="none" strike="noStrike" kern="0" cap="none" spc="4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1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5102549" y="1510075"/>
            <a:ext cx="1057953" cy="3244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5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3332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331.0b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7496997" y="1524476"/>
            <a:ext cx="1093861" cy="1093861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6821858" y="2764831"/>
            <a:ext cx="2444139" cy="3454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7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9" b="1" i="0" u="none" strike="noStrike" kern="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Energy Upgrades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8685608" y="1239329"/>
            <a:ext cx="1057953" cy="3244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5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3332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111.0b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2"/>
          <p:cNvSpPr/>
          <p:nvPr/>
        </p:nvSpPr>
        <p:spPr>
          <a:xfrm rot="18900000">
            <a:off x="8131440" y="1659045"/>
            <a:ext cx="64980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10108086" y="1914894"/>
            <a:ext cx="696476" cy="696477"/>
          </a:xfrm>
          <a:prstGeom prst="ellipse">
            <a:avLst/>
          </a:prstGeom>
          <a:noFill/>
          <a:ln w="25400">
            <a:solidFill>
              <a:srgbClr val="009CA6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9234254" y="2757875"/>
            <a:ext cx="2444139" cy="3454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7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9" b="1" i="0" u="none" strike="noStrike" kern="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HVAC + Hot Water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10907884" y="1629756"/>
            <a:ext cx="869385" cy="3244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5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45.0b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CA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7"/>
          <p:cNvSpPr/>
          <p:nvPr/>
        </p:nvSpPr>
        <p:spPr>
          <a:xfrm rot="18960000">
            <a:off x="10504880" y="1983308"/>
            <a:ext cx="462664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Object 10" descr="preencoded.png">
            <a:extLst>
              <a:ext uri="{FF2B5EF4-FFF2-40B4-BE49-F238E27FC236}">
                <a16:creationId xmlns:a16="http://schemas.microsoft.com/office/drawing/2014/main" id="{DA6A5F97-8682-2EF8-84BA-E5192A1C25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4" r="5714"/>
          <a:stretch/>
        </p:blipFill>
        <p:spPr>
          <a:xfrm>
            <a:off x="12962" y="0"/>
            <a:ext cx="4032154" cy="6858000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56EA2240-CED5-5066-5E02-AFFBF2201267}"/>
              </a:ext>
            </a:extLst>
          </p:cNvPr>
          <p:cNvSpPr/>
          <p:nvPr/>
        </p:nvSpPr>
        <p:spPr>
          <a:xfrm>
            <a:off x="4175942" y="58908"/>
            <a:ext cx="3793958" cy="365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101" normalizeH="0" baseline="0" noProof="0" dirty="0">
                <a:ln>
                  <a:noFill/>
                </a:ln>
                <a:solidFill>
                  <a:srgbClr val="00AB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 Size &amp; Competition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B5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EA15C79D-664B-2942-4801-5E0712E2DAEB}"/>
              </a:ext>
            </a:extLst>
          </p:cNvPr>
          <p:cNvSpPr/>
          <p:nvPr/>
        </p:nvSpPr>
        <p:spPr>
          <a:xfrm>
            <a:off x="4094890" y="6421265"/>
            <a:ext cx="7682379" cy="422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36"/>
              </a:lnSpc>
              <a:spcBef>
                <a:spcPts val="5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Harvard Joint Center for Housing Studies 2023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B6F9A-FC0B-795C-8D80-BB6FDA970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7B7934C2-9606-19D7-A91E-CD8F2AB52616}"/>
              </a:ext>
            </a:extLst>
          </p:cNvPr>
          <p:cNvSpPr/>
          <p:nvPr/>
        </p:nvSpPr>
        <p:spPr>
          <a:xfrm>
            <a:off x="4687068" y="724567"/>
            <a:ext cx="1888923" cy="188892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CFC1C596-2328-5A59-15E8-EDAD2A2392DE}"/>
              </a:ext>
            </a:extLst>
          </p:cNvPr>
          <p:cNvSpPr/>
          <p:nvPr/>
        </p:nvSpPr>
        <p:spPr>
          <a:xfrm>
            <a:off x="4409461" y="2759995"/>
            <a:ext cx="2444139" cy="3454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7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9" b="1" i="0" u="none" strike="noStrike" kern="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Home Renovation</a:t>
            </a:r>
            <a:r>
              <a:rPr kumimoji="0" lang="en-US" sz="1989" b="0" i="0" u="none" strike="noStrike" kern="0" cap="none" spc="4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1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26E56441-463D-2FF6-26CB-4687E7B3A81B}"/>
              </a:ext>
            </a:extLst>
          </p:cNvPr>
          <p:cNvSpPr/>
          <p:nvPr/>
        </p:nvSpPr>
        <p:spPr>
          <a:xfrm>
            <a:off x="5102549" y="1510075"/>
            <a:ext cx="1057953" cy="3244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5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3332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331.0b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F1A23566-D828-F08D-016E-97EB42998334}"/>
              </a:ext>
            </a:extLst>
          </p:cNvPr>
          <p:cNvSpPr/>
          <p:nvPr/>
        </p:nvSpPr>
        <p:spPr>
          <a:xfrm>
            <a:off x="7496997" y="1524476"/>
            <a:ext cx="1093861" cy="1093861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2043E47F-F12A-1A67-A429-8726B65A0EA7}"/>
              </a:ext>
            </a:extLst>
          </p:cNvPr>
          <p:cNvSpPr/>
          <p:nvPr/>
        </p:nvSpPr>
        <p:spPr>
          <a:xfrm>
            <a:off x="6821858" y="2764831"/>
            <a:ext cx="2444139" cy="3454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7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9" b="1" i="0" u="none" strike="noStrike" kern="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Energy Upgrades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11B10D16-12F1-0DDB-9A17-9BA07A4FF0B7}"/>
              </a:ext>
            </a:extLst>
          </p:cNvPr>
          <p:cNvSpPr/>
          <p:nvPr/>
        </p:nvSpPr>
        <p:spPr>
          <a:xfrm>
            <a:off x="8685608" y="1239329"/>
            <a:ext cx="1057953" cy="3244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5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3332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111.0b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D7B3D75A-8556-ECAE-D265-D35D1404A786}"/>
              </a:ext>
            </a:extLst>
          </p:cNvPr>
          <p:cNvSpPr/>
          <p:nvPr/>
        </p:nvSpPr>
        <p:spPr>
          <a:xfrm rot="18900000">
            <a:off x="8131440" y="1659045"/>
            <a:ext cx="64980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7D8A792A-DB2E-3051-BA0B-78103394D450}"/>
              </a:ext>
            </a:extLst>
          </p:cNvPr>
          <p:cNvSpPr/>
          <p:nvPr/>
        </p:nvSpPr>
        <p:spPr>
          <a:xfrm>
            <a:off x="10108086" y="1914894"/>
            <a:ext cx="696476" cy="696477"/>
          </a:xfrm>
          <a:prstGeom prst="ellipse">
            <a:avLst/>
          </a:prstGeom>
          <a:noFill/>
          <a:ln w="25400">
            <a:solidFill>
              <a:srgbClr val="009CA6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2FC45D69-6CC6-EF3E-B5C9-9F6FDC629344}"/>
              </a:ext>
            </a:extLst>
          </p:cNvPr>
          <p:cNvSpPr/>
          <p:nvPr/>
        </p:nvSpPr>
        <p:spPr>
          <a:xfrm>
            <a:off x="9234254" y="2757875"/>
            <a:ext cx="2444139" cy="3454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7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9" b="1" i="0" u="none" strike="noStrike" kern="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HVAC + Hot Water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E97654CA-F22B-9507-5EC8-5AB7F9E81EBD}"/>
              </a:ext>
            </a:extLst>
          </p:cNvPr>
          <p:cNvSpPr/>
          <p:nvPr/>
        </p:nvSpPr>
        <p:spPr>
          <a:xfrm>
            <a:off x="10907884" y="1629756"/>
            <a:ext cx="869385" cy="3244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5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45.0b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CA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9BDE2CD5-6F10-38AD-00D9-0A7996838073}"/>
              </a:ext>
            </a:extLst>
          </p:cNvPr>
          <p:cNvSpPr/>
          <p:nvPr/>
        </p:nvSpPr>
        <p:spPr>
          <a:xfrm rot="18960000">
            <a:off x="10504880" y="1983308"/>
            <a:ext cx="462664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Object 10" descr="preencoded.png">
            <a:extLst>
              <a:ext uri="{FF2B5EF4-FFF2-40B4-BE49-F238E27FC236}">
                <a16:creationId xmlns:a16="http://schemas.microsoft.com/office/drawing/2014/main" id="{1E676D98-CE7B-A45E-7B31-01C972CA1C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4" r="5714"/>
          <a:stretch/>
        </p:blipFill>
        <p:spPr>
          <a:xfrm>
            <a:off x="12962" y="0"/>
            <a:ext cx="4032154" cy="6858000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D53BA3E1-FDD6-85D3-6E11-1C0FAC8626F7}"/>
              </a:ext>
            </a:extLst>
          </p:cNvPr>
          <p:cNvSpPr/>
          <p:nvPr/>
        </p:nvSpPr>
        <p:spPr>
          <a:xfrm>
            <a:off x="4175942" y="58908"/>
            <a:ext cx="3793958" cy="365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101" normalizeH="0" baseline="0" noProof="0" dirty="0">
                <a:ln>
                  <a:noFill/>
                </a:ln>
                <a:solidFill>
                  <a:srgbClr val="00AB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 Size &amp; Competition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B5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836F556D-B59D-141E-9727-13FB71BA424D}"/>
              </a:ext>
            </a:extLst>
          </p:cNvPr>
          <p:cNvSpPr/>
          <p:nvPr/>
        </p:nvSpPr>
        <p:spPr>
          <a:xfrm>
            <a:off x="4094890" y="6421265"/>
            <a:ext cx="7682379" cy="422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36"/>
              </a:lnSpc>
              <a:spcBef>
                <a:spcPts val="5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Harvard Joint Center for Housing Studies 2023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130DB15-5EF8-6861-CF0F-E60C83E4BE4D}"/>
              </a:ext>
            </a:extLst>
          </p:cNvPr>
          <p:cNvSpPr/>
          <p:nvPr/>
        </p:nvSpPr>
        <p:spPr>
          <a:xfrm>
            <a:off x="4566369" y="4089476"/>
            <a:ext cx="3491345" cy="1794471"/>
          </a:xfrm>
          <a:prstGeom prst="roundRect">
            <a:avLst/>
          </a:prstGeom>
          <a:solidFill>
            <a:schemeClr val="bg1"/>
          </a:solidFill>
          <a:ln>
            <a:solidFill>
              <a:srgbClr val="009C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FE47C5A5-83F3-F7A2-5AF0-EA7F4111B55E}"/>
              </a:ext>
            </a:extLst>
          </p:cNvPr>
          <p:cNvSpPr/>
          <p:nvPr/>
        </p:nvSpPr>
        <p:spPr>
          <a:xfrm>
            <a:off x="4995393" y="4359437"/>
            <a:ext cx="2794640" cy="3624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Emergency Repair</a:t>
            </a:r>
            <a:r>
              <a:rPr kumimoji="0" lang="en-US" sz="2400" b="0" i="0" u="none" strike="noStrike" kern="0" cap="none" spc="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0000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kumimoji="0" lang="en-US" sz="2400" b="0" i="0" u="none" strike="noStrike" kern="0" cap="none" spc="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605571E-774D-EC02-0B0D-71F11F2E8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573" y="5064483"/>
            <a:ext cx="865093" cy="2828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EB0E34-166F-66FF-F93A-3BB2BD1C9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833" y="4988988"/>
            <a:ext cx="704622" cy="4349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D2E56F1-9001-8176-2730-DB1D6839E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4130" y="4995341"/>
            <a:ext cx="428625" cy="428625"/>
          </a:xfrm>
          <a:prstGeom prst="rect">
            <a:avLst/>
          </a:prstGeom>
        </p:spPr>
      </p:pic>
      <p:pic>
        <p:nvPicPr>
          <p:cNvPr id="31" name="Graphic 30" descr="Badge 1 with solid fill">
            <a:extLst>
              <a:ext uri="{FF2B5EF4-FFF2-40B4-BE49-F238E27FC236}">
                <a16:creationId xmlns:a16="http://schemas.microsoft.com/office/drawing/2014/main" id="{2C016CFC-DD6B-3712-70E7-A517FCE889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60131" y="35596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275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_THEME_MODEL" val="{&quot;showLogo&quot;:true,&quot;logoScale&quot;:1,&quot;logoPosition&quot;:&quot;left&quot;,&quot;logoOffset&quot;:0,&quot;showMessage&quot;:true,&quot;showPageNum&quot;:true,&quot;logo&quot;:null,&quot;logo_dark&quot;:null,&quot;showFooterByDefault&quot;:null,&quot;footerMessage&quot;:&quot;©2024 Proprietary and Confidential. All Rights Reserved.&quot;,&quot;palette_name&quot;:&quot;colorful&quot;,&quot;defaultSlideColor&quot;:&quot;theme&quot;,&quot;defaultBackgroundColor&quot;:&quot;background_light&quot;,&quot;styleFonts&quot;:1,&quot;styleFontWeight&quot;:&quot;heavy&quot;,&quot;styleElementStyle&quot;:&quot;outlined&quot;,&quot;styleEffect&quot;:&quot;none&quot;,&quot;styleDesign&quot;:1,&quot;styleDecoration&quot;:&quot;bar_left&quot;,&quot;styleHeaderAlignment&quot;:&quot;left&quot;,&quot;styleShape&quot;:&quot;rect&quot;,&quot;styleColor&quot;:&quot;slide&quot;,&quot;styleBackground&quot;:&quot;none&quot;,&quot;styleTitleFont&quot;:&quot;sourcesanspro&quot;,&quot;styleBodyFont&quot;:&quot;sourcesanspro&quot;,&quot;styleWeight&quot;:&quot;medium&quot;,&quot;styleTitleSlide&quot;:&quot;bar_left&quot;,&quot;fontScale&quot;:1,&quot;iconStyle&quot;:&quot;chunky&quot;,&quot;cjkFont&quot;:&quot;jp&quot;,&quot;isRTL&quot;:false,&quot;colors&quot;:{&quot;background_light&quot;:&quot;#ffffff&quot;,&quot;background_dark&quot;:&quot;#000000&quot;,&quot;primary_light&quot;:&quot;#ffffff&quot;,&quot;primary_dark&quot;:&quot;#000000&quot;,&quot;secondary_light&quot;:&quot;#535353&quot;,&quot;secondary_dark&quot;:&quot;#a7a7a7&quot;,&quot;positive&quot;:&quot;#54C351&quot;,&quot;negative&quot;:&quot;#E04C2B&quot;,&quot;hyperlink&quot;:&quot;#11a9e2&quot;,&quot;theme&quot;:&quot;#4f81bd&quot;,&quot;background_accent&quot;:&quot;#535353&quot;,&quot;chart1&quot;:&quot;#4f81bd&quot;,&quot;accent1&quot;:&quot;#c0504d&quot;,&quot;chart2&quot;:&quot;#c0504d&quot;,&quot;accent2&quot;:&quot;#9bbb59&quot;,&quot;chart3&quot;:&quot;#9bbb59&quot;,&quot;accent3&quot;:&quot;#8064a2&quot;,&quot;chart4&quot;:&quot;#8064a2&quot;,&quot;accent4&quot;:&quot;#4bacc6&quot;,&quot;chart5&quot;:&quot;#4bacc6&quot;,&quot;accent5&quot;:&quot;#f79646&quot;,&quot;chart6&quot;:&quot;#f79646&quot;},&quot;fontHeaderFontId&quot;:&quot;sourcesanspro&quot;,&quot;fontHeaderWeight&quot;:600,&quot;fontHeaderBoldWeight&quot;:600,&quot;fontHeaderLetterSpacing&quot;:0,&quot;fontHeaderLineHeight&quot;:1.6,&quot;fontHeaderScaling&quot;:100,&quot;fontHeaderTextTransform&quot;:&quot;auto&quot;,&quot;fontTitleFontId&quot;:&quot;sourcesanspro&quot;,&quot;fontTitleWeight&quot;:600,&quot;fontTitleBoldWeight&quot;:600,&quot;fontTitleLetterSpacing&quot;:0,&quot;fontTitleLineHeight&quot;:1.6,&quot;fontTitleScaling&quot;:100,&quot;fontTitleTextTransform&quot;:&quot;auto&quot;,&quot;fontBodyFontId&quot;:&quot;sourcesanspro&quot;,&quot;fontBodyWeight&quot;:400,&quot;fontBodyBoldWeight&quot;:600,&quot;fontBodyLetterSpacing&quot;:0,&quot;fontBodyLineHeight&quot;:1.9,&quot;fontBodyScaling&quot;:100,&quot;fontBodyTextTransform&quot;:&quot;auto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1050" row="0">
    <wetp:webextensionref xmlns:r="http://schemas.openxmlformats.org/officeDocument/2006/relationships" r:id="rId1"/>
  </wetp:taskpane>
  <wetp:taskpane dockstate="right" visibility="0" width="350" row="1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5CC4D23B-E883-414E-A9B8-70FA0EEA7D1A}">
  <we:reference id="wa200003964" version="1.0.0.0" store="en-US" storeType="OMEX"/>
  <we:alternateReferences>
    <we:reference id="wa200003964" version="1.0.0.0" store="WA200003964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239C4D8E-3618-4C92-B384-CCFBB20BC850}">
  <we:reference id="wa200005566" version="3.0.0.2" store="en-CA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62C78DFD3872469317CA45C9BADB46" ma:contentTypeVersion="15" ma:contentTypeDescription="Create a new document." ma:contentTypeScope="" ma:versionID="afbd5057eaaae96cbe940fb04c31c2da">
  <xsd:schema xmlns:xsd="http://www.w3.org/2001/XMLSchema" xmlns:xs="http://www.w3.org/2001/XMLSchema" xmlns:p="http://schemas.microsoft.com/office/2006/metadata/properties" xmlns:ns3="35e90f98-75ea-4f05-ace0-a9b292d9f786" xmlns:ns4="76dd219c-c7ff-4f2e-b1b2-fb32de416d37" targetNamespace="http://schemas.microsoft.com/office/2006/metadata/properties" ma:root="true" ma:fieldsID="020c18008b95a6c41c3f204387ea6fdc" ns3:_="" ns4:_="">
    <xsd:import namespace="35e90f98-75ea-4f05-ace0-a9b292d9f786"/>
    <xsd:import namespace="76dd219c-c7ff-4f2e-b1b2-fb32de416d3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DateTaken" minOccurs="0"/>
                <xsd:element ref="ns4:MediaLengthInSeconds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e90f98-75ea-4f05-ace0-a9b292d9f7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d219c-c7ff-4f2e-b1b2-fb32de416d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6dd219c-c7ff-4f2e-b1b2-fb32de416d3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FDF85D-8F15-4CCB-9551-B0406EB987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e90f98-75ea-4f05-ace0-a9b292d9f786"/>
    <ds:schemaRef ds:uri="76dd219c-c7ff-4f2e-b1b2-fb32de416d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C7D133-FD39-45D0-9D15-B84C1F74DDE1}">
  <ds:schemaRefs>
    <ds:schemaRef ds:uri="http://schemas.microsoft.com/office/2006/metadata/properties"/>
    <ds:schemaRef ds:uri="http://schemas.microsoft.com/office/infopath/2007/PartnerControls"/>
    <ds:schemaRef ds:uri="76dd219c-c7ff-4f2e-b1b2-fb32de416d37"/>
  </ds:schemaRefs>
</ds:datastoreItem>
</file>

<file path=customXml/itemProps3.xml><?xml version="1.0" encoding="utf-8"?>
<ds:datastoreItem xmlns:ds="http://schemas.openxmlformats.org/officeDocument/2006/customXml" ds:itemID="{917084DE-8C45-42D9-894A-3E2357FC71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2957</TotalTime>
  <Words>679</Words>
  <Application>Microsoft Office PowerPoint</Application>
  <PresentationFormat>Widescreen</PresentationFormat>
  <Paragraphs>162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Calibri</vt:lpstr>
      <vt:lpstr>Lato</vt:lpstr>
      <vt:lpstr>Aptos</vt:lpstr>
      <vt:lpstr>Roboto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#4</dc:title>
  <dc:subject>Untitled #4</dc:subject>
  <dc:creator>thor.jensen@halitra.com</dc:creator>
  <cp:lastModifiedBy>Kamal Singh</cp:lastModifiedBy>
  <cp:revision>37</cp:revision>
  <cp:lastPrinted>2025-01-07T17:37:08Z</cp:lastPrinted>
  <dcterms:created xsi:type="dcterms:W3CDTF">2024-02-20T00:00:50Z</dcterms:created>
  <dcterms:modified xsi:type="dcterms:W3CDTF">2025-02-26T18:59:28Z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0x0101000C62C78DFD3872469317CA45C9BADB46</vt:lpwstr>
  </property>
</Properties>
</file>