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326" r:id="rId5"/>
    <p:sldId id="259" r:id="rId6"/>
    <p:sldId id="260" r:id="rId7"/>
    <p:sldId id="261" r:id="rId8"/>
    <p:sldId id="262" r:id="rId9"/>
    <p:sldId id="327" r:id="rId10"/>
    <p:sldId id="325" r:id="rId11"/>
    <p:sldId id="264" r:id="rId12"/>
    <p:sldId id="265" r:id="rId13"/>
    <p:sldId id="322" r:id="rId14"/>
    <p:sldId id="323" r:id="rId15"/>
    <p:sldId id="330" r:id="rId16"/>
    <p:sldId id="32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6BF"/>
    <a:srgbClr val="1F4C43"/>
    <a:srgbClr val="416B59"/>
    <a:srgbClr val="679C85"/>
    <a:srgbClr val="80B29C"/>
    <a:srgbClr val="4F816C"/>
    <a:srgbClr val="679F86"/>
    <a:srgbClr val="ADCEBF"/>
    <a:srgbClr val="8FB1A1"/>
    <a:srgbClr val="E0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3B5E6E-AC54-4D66-928D-61F24A3035A5}" v="63" dt="2024-08-09T11:02:25.5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49" autoAdjust="0"/>
    <p:restoredTop sz="94980" autoAdjust="0"/>
  </p:normalViewPr>
  <p:slideViewPr>
    <p:cSldViewPr snapToGrid="0">
      <p:cViewPr>
        <p:scale>
          <a:sx n="73" d="100"/>
          <a:sy n="73" d="100"/>
        </p:scale>
        <p:origin x="91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esh Jayawickrama" userId="f20e5e2ad2be02dd" providerId="LiveId" clId="{553B5E6E-AC54-4D66-928D-61F24A3035A5}"/>
    <pc:docChg chg="undo custSel addSld delSld modSld delMainMaster">
      <pc:chgData name="Romesh Jayawickrama" userId="f20e5e2ad2be02dd" providerId="LiveId" clId="{553B5E6E-AC54-4D66-928D-61F24A3035A5}" dt="2024-08-09T11:03:19.769" v="222" actId="47"/>
      <pc:docMkLst>
        <pc:docMk/>
      </pc:docMkLst>
      <pc:sldChg chg="modSp mod">
        <pc:chgData name="Romesh Jayawickrama" userId="f20e5e2ad2be02dd" providerId="LiveId" clId="{553B5E6E-AC54-4D66-928D-61F24A3035A5}" dt="2024-08-09T10:40:05.085" v="23" actId="255"/>
        <pc:sldMkLst>
          <pc:docMk/>
          <pc:sldMk cId="4233122028" sldId="256"/>
        </pc:sldMkLst>
        <pc:spChg chg="mod">
          <ac:chgData name="Romesh Jayawickrama" userId="f20e5e2ad2be02dd" providerId="LiveId" clId="{553B5E6E-AC54-4D66-928D-61F24A3035A5}" dt="2024-08-09T10:40:05.085" v="23" actId="255"/>
          <ac:spMkLst>
            <pc:docMk/>
            <pc:sldMk cId="4233122028" sldId="256"/>
            <ac:spMk id="4" creationId="{3F849F3B-9030-8B3E-9F30-EF2FA9E7FE17}"/>
          </ac:spMkLst>
        </pc:spChg>
      </pc:sldChg>
      <pc:sldChg chg="del">
        <pc:chgData name="Romesh Jayawickrama" userId="f20e5e2ad2be02dd" providerId="LiveId" clId="{553B5E6E-AC54-4D66-928D-61F24A3035A5}" dt="2024-08-09T10:38:53.250" v="0" actId="47"/>
        <pc:sldMkLst>
          <pc:docMk/>
          <pc:sldMk cId="710929997" sldId="258"/>
        </pc:sldMkLst>
      </pc:sldChg>
      <pc:sldChg chg="del">
        <pc:chgData name="Romesh Jayawickrama" userId="f20e5e2ad2be02dd" providerId="LiveId" clId="{553B5E6E-AC54-4D66-928D-61F24A3035A5}" dt="2024-08-09T10:38:53.250" v="0" actId="47"/>
        <pc:sldMkLst>
          <pc:docMk/>
          <pc:sldMk cId="755815746" sldId="263"/>
        </pc:sldMkLst>
      </pc:sldChg>
      <pc:sldChg chg="del">
        <pc:chgData name="Romesh Jayawickrama" userId="f20e5e2ad2be02dd" providerId="LiveId" clId="{553B5E6E-AC54-4D66-928D-61F24A3035A5}" dt="2024-08-09T11:03:19.769" v="222" actId="47"/>
        <pc:sldMkLst>
          <pc:docMk/>
          <pc:sldMk cId="2641836923" sldId="269"/>
        </pc:sldMkLst>
      </pc:sldChg>
      <pc:sldChg chg="del">
        <pc:chgData name="Romesh Jayawickrama" userId="f20e5e2ad2be02dd" providerId="LiveId" clId="{553B5E6E-AC54-4D66-928D-61F24A3035A5}" dt="2024-08-09T10:38:53.250" v="0" actId="47"/>
        <pc:sldMkLst>
          <pc:docMk/>
          <pc:sldMk cId="3540509245" sldId="313"/>
        </pc:sldMkLst>
      </pc:sldChg>
      <pc:sldChg chg="del">
        <pc:chgData name="Romesh Jayawickrama" userId="f20e5e2ad2be02dd" providerId="LiveId" clId="{553B5E6E-AC54-4D66-928D-61F24A3035A5}" dt="2024-08-09T10:38:53.250" v="0" actId="47"/>
        <pc:sldMkLst>
          <pc:docMk/>
          <pc:sldMk cId="2123479814" sldId="316"/>
        </pc:sldMkLst>
      </pc:sldChg>
      <pc:sldChg chg="del">
        <pc:chgData name="Romesh Jayawickrama" userId="f20e5e2ad2be02dd" providerId="LiveId" clId="{553B5E6E-AC54-4D66-928D-61F24A3035A5}" dt="2024-08-09T10:38:53.250" v="0" actId="47"/>
        <pc:sldMkLst>
          <pc:docMk/>
          <pc:sldMk cId="1905753153" sldId="321"/>
        </pc:sldMkLst>
      </pc:sldChg>
      <pc:sldChg chg="addSp delSp modSp add del mod">
        <pc:chgData name="Romesh Jayawickrama" userId="f20e5e2ad2be02dd" providerId="LiveId" clId="{553B5E6E-AC54-4D66-928D-61F24A3035A5}" dt="2024-08-09T11:02:25.523" v="221"/>
        <pc:sldMkLst>
          <pc:docMk/>
          <pc:sldMk cId="3212722901" sldId="324"/>
        </pc:sldMkLst>
        <pc:spChg chg="add del mod">
          <ac:chgData name="Romesh Jayawickrama" userId="f20e5e2ad2be02dd" providerId="LiveId" clId="{553B5E6E-AC54-4D66-928D-61F24A3035A5}" dt="2024-08-09T10:56:22.511" v="30" actId="478"/>
          <ac:spMkLst>
            <pc:docMk/>
            <pc:sldMk cId="3212722901" sldId="324"/>
            <ac:spMk id="50" creationId="{3E341C32-E6AE-FABA-E10D-92314A454817}"/>
          </ac:spMkLst>
        </pc:spChg>
        <pc:spChg chg="add del mod">
          <ac:chgData name="Romesh Jayawickrama" userId="f20e5e2ad2be02dd" providerId="LiveId" clId="{553B5E6E-AC54-4D66-928D-61F24A3035A5}" dt="2024-08-09T10:56:22.511" v="30" actId="478"/>
          <ac:spMkLst>
            <pc:docMk/>
            <pc:sldMk cId="3212722901" sldId="324"/>
            <ac:spMk id="51" creationId="{4DAD0584-B97C-DB7E-4116-DB59633B8938}"/>
          </ac:spMkLst>
        </pc:spChg>
        <pc:spChg chg="add del mod">
          <ac:chgData name="Romesh Jayawickrama" userId="f20e5e2ad2be02dd" providerId="LiveId" clId="{553B5E6E-AC54-4D66-928D-61F24A3035A5}" dt="2024-08-09T10:56:22.511" v="30" actId="478"/>
          <ac:spMkLst>
            <pc:docMk/>
            <pc:sldMk cId="3212722901" sldId="324"/>
            <ac:spMk id="52" creationId="{59280C09-A2EC-4A28-0FE4-DC38ED09EB7C}"/>
          </ac:spMkLst>
        </pc:spChg>
        <pc:spChg chg="add del mod">
          <ac:chgData name="Romesh Jayawickrama" userId="f20e5e2ad2be02dd" providerId="LiveId" clId="{553B5E6E-AC54-4D66-928D-61F24A3035A5}" dt="2024-08-09T10:56:22.511" v="30" actId="478"/>
          <ac:spMkLst>
            <pc:docMk/>
            <pc:sldMk cId="3212722901" sldId="324"/>
            <ac:spMk id="53" creationId="{51701210-FF13-1986-115D-73AE19E1C01E}"/>
          </ac:spMkLst>
        </pc:spChg>
        <pc:spChg chg="add mod">
          <ac:chgData name="Romesh Jayawickrama" userId="f20e5e2ad2be02dd" providerId="LiveId" clId="{553B5E6E-AC54-4D66-928D-61F24A3035A5}" dt="2024-08-09T11:00:44.664" v="173" actId="207"/>
          <ac:spMkLst>
            <pc:docMk/>
            <pc:sldMk cId="3212722901" sldId="324"/>
            <ac:spMk id="59" creationId="{C3822BC8-46E9-A4A0-2F1C-92CF59CDFD8E}"/>
          </ac:spMkLst>
        </pc:spChg>
        <pc:spChg chg="add mod">
          <ac:chgData name="Romesh Jayawickrama" userId="f20e5e2ad2be02dd" providerId="LiveId" clId="{553B5E6E-AC54-4D66-928D-61F24A3035A5}" dt="2024-08-09T11:00:44.664" v="173" actId="207"/>
          <ac:spMkLst>
            <pc:docMk/>
            <pc:sldMk cId="3212722901" sldId="324"/>
            <ac:spMk id="60" creationId="{5CB7653F-A502-6FD8-937E-76AB40BBD171}"/>
          </ac:spMkLst>
        </pc:spChg>
        <pc:spChg chg="add mod">
          <ac:chgData name="Romesh Jayawickrama" userId="f20e5e2ad2be02dd" providerId="LiveId" clId="{553B5E6E-AC54-4D66-928D-61F24A3035A5}" dt="2024-08-09T11:00:44.664" v="173" actId="207"/>
          <ac:spMkLst>
            <pc:docMk/>
            <pc:sldMk cId="3212722901" sldId="324"/>
            <ac:spMk id="61" creationId="{37316F09-49E5-CEFE-0E74-4C098F4023AE}"/>
          </ac:spMkLst>
        </pc:spChg>
        <pc:spChg chg="add mod">
          <ac:chgData name="Romesh Jayawickrama" userId="f20e5e2ad2be02dd" providerId="LiveId" clId="{553B5E6E-AC54-4D66-928D-61F24A3035A5}" dt="2024-08-09T11:00:44.664" v="173" actId="207"/>
          <ac:spMkLst>
            <pc:docMk/>
            <pc:sldMk cId="3212722901" sldId="324"/>
            <ac:spMk id="62" creationId="{2620DA09-D6E7-A14B-0270-5DB0ECBAA057}"/>
          </ac:spMkLst>
        </pc:spChg>
        <pc:picChg chg="del">
          <ac:chgData name="Romesh Jayawickrama" userId="f20e5e2ad2be02dd" providerId="LiveId" clId="{553B5E6E-AC54-4D66-928D-61F24A3035A5}" dt="2024-08-09T11:00:58.233" v="174" actId="478"/>
          <ac:picMkLst>
            <pc:docMk/>
            <pc:sldMk cId="3212722901" sldId="324"/>
            <ac:picMk id="30" creationId="{2B7BD7D0-F275-6A8C-7B2B-E2DA261A5F83}"/>
          </ac:picMkLst>
        </pc:picChg>
        <pc:picChg chg="del">
          <ac:chgData name="Romesh Jayawickrama" userId="f20e5e2ad2be02dd" providerId="LiveId" clId="{553B5E6E-AC54-4D66-928D-61F24A3035A5}" dt="2024-08-09T11:00:58.233" v="174" actId="478"/>
          <ac:picMkLst>
            <pc:docMk/>
            <pc:sldMk cId="3212722901" sldId="324"/>
            <ac:picMk id="38" creationId="{619B0D70-8DBB-3547-F572-42F38499B5A7}"/>
          </ac:picMkLst>
        </pc:picChg>
        <pc:picChg chg="add del mod">
          <ac:chgData name="Romesh Jayawickrama" userId="f20e5e2ad2be02dd" providerId="LiveId" clId="{553B5E6E-AC54-4D66-928D-61F24A3035A5}" dt="2024-08-09T10:55:12.719" v="27" actId="478"/>
          <ac:picMkLst>
            <pc:docMk/>
            <pc:sldMk cId="3212722901" sldId="324"/>
            <ac:picMk id="44" creationId="{7D1515A3-9550-5A4F-F2E3-314D55FA8F1E}"/>
          </ac:picMkLst>
        </pc:picChg>
        <pc:picChg chg="add del mod">
          <ac:chgData name="Romesh Jayawickrama" userId="f20e5e2ad2be02dd" providerId="LiveId" clId="{553B5E6E-AC54-4D66-928D-61F24A3035A5}" dt="2024-08-09T10:56:22.511" v="30" actId="478"/>
          <ac:picMkLst>
            <pc:docMk/>
            <pc:sldMk cId="3212722901" sldId="324"/>
            <ac:picMk id="45" creationId="{7646A6C5-C6CF-9C14-F728-EE6DD7D741FF}"/>
          </ac:picMkLst>
        </pc:picChg>
        <pc:picChg chg="add del mod">
          <ac:chgData name="Romesh Jayawickrama" userId="f20e5e2ad2be02dd" providerId="LiveId" clId="{553B5E6E-AC54-4D66-928D-61F24A3035A5}" dt="2024-08-09T10:56:22.511" v="30" actId="478"/>
          <ac:picMkLst>
            <pc:docMk/>
            <pc:sldMk cId="3212722901" sldId="324"/>
            <ac:picMk id="46" creationId="{71B75381-BAA1-60C2-0514-D6549BD625FC}"/>
          </ac:picMkLst>
        </pc:picChg>
        <pc:picChg chg="add del mod">
          <ac:chgData name="Romesh Jayawickrama" userId="f20e5e2ad2be02dd" providerId="LiveId" clId="{553B5E6E-AC54-4D66-928D-61F24A3035A5}" dt="2024-08-09T10:56:22.511" v="30" actId="478"/>
          <ac:picMkLst>
            <pc:docMk/>
            <pc:sldMk cId="3212722901" sldId="324"/>
            <ac:picMk id="47" creationId="{2B8E72AA-6F44-D3C8-8E2E-5FFFE2ECCB97}"/>
          </ac:picMkLst>
        </pc:picChg>
        <pc:picChg chg="add del mod">
          <ac:chgData name="Romesh Jayawickrama" userId="f20e5e2ad2be02dd" providerId="LiveId" clId="{553B5E6E-AC54-4D66-928D-61F24A3035A5}" dt="2024-08-09T10:56:22.511" v="30" actId="478"/>
          <ac:picMkLst>
            <pc:docMk/>
            <pc:sldMk cId="3212722901" sldId="324"/>
            <ac:picMk id="48" creationId="{6441300F-7BFA-ABFF-C0BC-AF6EB46EC449}"/>
          </ac:picMkLst>
        </pc:picChg>
        <pc:picChg chg="add del mod">
          <ac:chgData name="Romesh Jayawickrama" userId="f20e5e2ad2be02dd" providerId="LiveId" clId="{553B5E6E-AC54-4D66-928D-61F24A3035A5}" dt="2024-08-09T10:56:22.511" v="30" actId="478"/>
          <ac:picMkLst>
            <pc:docMk/>
            <pc:sldMk cId="3212722901" sldId="324"/>
            <ac:picMk id="49" creationId="{F59F7DEC-DA60-EDFA-CCBC-57DB4C4001AB}"/>
          </ac:picMkLst>
        </pc:picChg>
        <pc:picChg chg="add mod">
          <ac:chgData name="Romesh Jayawickrama" userId="f20e5e2ad2be02dd" providerId="LiveId" clId="{553B5E6E-AC54-4D66-928D-61F24A3035A5}" dt="2024-08-09T11:02:25.523" v="221"/>
          <ac:picMkLst>
            <pc:docMk/>
            <pc:sldMk cId="3212722901" sldId="324"/>
            <ac:picMk id="54" creationId="{26E56787-BD0E-3709-5C25-85900859F4F6}"/>
          </ac:picMkLst>
        </pc:picChg>
        <pc:picChg chg="add mod">
          <ac:chgData name="Romesh Jayawickrama" userId="f20e5e2ad2be02dd" providerId="LiveId" clId="{553B5E6E-AC54-4D66-928D-61F24A3035A5}" dt="2024-08-09T11:01:58.740" v="194" actId="29295"/>
          <ac:picMkLst>
            <pc:docMk/>
            <pc:sldMk cId="3212722901" sldId="324"/>
            <ac:picMk id="55" creationId="{F83EF998-BE14-D3A3-C68C-129A79257353}"/>
          </ac:picMkLst>
        </pc:picChg>
        <pc:picChg chg="add mod">
          <ac:chgData name="Romesh Jayawickrama" userId="f20e5e2ad2be02dd" providerId="LiveId" clId="{553B5E6E-AC54-4D66-928D-61F24A3035A5}" dt="2024-08-09T11:01:58.740" v="194" actId="29295"/>
          <ac:picMkLst>
            <pc:docMk/>
            <pc:sldMk cId="3212722901" sldId="324"/>
            <ac:picMk id="56" creationId="{95BFBE2D-E080-627D-13ED-894737E29418}"/>
          </ac:picMkLst>
        </pc:picChg>
        <pc:picChg chg="add mod">
          <ac:chgData name="Romesh Jayawickrama" userId="f20e5e2ad2be02dd" providerId="LiveId" clId="{553B5E6E-AC54-4D66-928D-61F24A3035A5}" dt="2024-08-09T11:01:58.740" v="194" actId="29295"/>
          <ac:picMkLst>
            <pc:docMk/>
            <pc:sldMk cId="3212722901" sldId="324"/>
            <ac:picMk id="57" creationId="{9B9F975F-E827-82AA-97CE-06F69FE789F3}"/>
          </ac:picMkLst>
        </pc:picChg>
        <pc:picChg chg="add mod">
          <ac:chgData name="Romesh Jayawickrama" userId="f20e5e2ad2be02dd" providerId="LiveId" clId="{553B5E6E-AC54-4D66-928D-61F24A3035A5}" dt="2024-08-09T11:00:08.591" v="172" actId="29295"/>
          <ac:picMkLst>
            <pc:docMk/>
            <pc:sldMk cId="3212722901" sldId="324"/>
            <ac:picMk id="58" creationId="{5C5C69BF-E781-DEC3-1574-2ED39BD51E91}"/>
          </ac:picMkLst>
        </pc:picChg>
      </pc:sldChg>
      <pc:sldChg chg="del">
        <pc:chgData name="Romesh Jayawickrama" userId="f20e5e2ad2be02dd" providerId="LiveId" clId="{553B5E6E-AC54-4D66-928D-61F24A3035A5}" dt="2024-08-09T10:38:53.250" v="0" actId="47"/>
        <pc:sldMkLst>
          <pc:docMk/>
          <pc:sldMk cId="0" sldId="329"/>
        </pc:sldMkLst>
      </pc:sldChg>
      <pc:sldChg chg="del">
        <pc:chgData name="Romesh Jayawickrama" userId="f20e5e2ad2be02dd" providerId="LiveId" clId="{553B5E6E-AC54-4D66-928D-61F24A3035A5}" dt="2024-08-09T10:38:53.250" v="0" actId="47"/>
        <pc:sldMkLst>
          <pc:docMk/>
          <pc:sldMk cId="2828900324" sldId="331"/>
        </pc:sldMkLst>
      </pc:sldChg>
      <pc:sldMasterChg chg="del delSldLayout">
        <pc:chgData name="Romesh Jayawickrama" userId="f20e5e2ad2be02dd" providerId="LiveId" clId="{553B5E6E-AC54-4D66-928D-61F24A3035A5}" dt="2024-08-09T10:38:53.250" v="0" actId="47"/>
        <pc:sldMasterMkLst>
          <pc:docMk/>
          <pc:sldMasterMk cId="2396299876" sldId="2147483672"/>
        </pc:sldMasterMkLst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1407225579" sldId="2147483673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1337675381" sldId="2147483674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3694388514" sldId="2147483675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2850101015" sldId="2147483676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1135337585" sldId="2147483677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1307975809" sldId="2147483678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838984620" sldId="2147483679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1134129150" sldId="2147483680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1136696443" sldId="2147483681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2638768213" sldId="2147483682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3447250782" sldId="2147483683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1466664488" sldId="2147483684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2018325234" sldId="2147483685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2358488338" sldId="2147483686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907288425" sldId="2147483687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4126027740" sldId="2147483688"/>
          </pc:sldLayoutMkLst>
        </pc:sldLayoutChg>
        <pc:sldLayoutChg chg="del">
          <pc:chgData name="Romesh Jayawickrama" userId="f20e5e2ad2be02dd" providerId="LiveId" clId="{553B5E6E-AC54-4D66-928D-61F24A3035A5}" dt="2024-08-09T10:38:53.250" v="0" actId="47"/>
          <pc:sldLayoutMkLst>
            <pc:docMk/>
            <pc:sldMasterMk cId="2396299876" sldId="2147483672"/>
            <pc:sldLayoutMk cId="3722711355" sldId="214748368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8CB0CB-40A8-41FA-A775-6D854463BD83}" type="doc">
      <dgm:prSet loTypeId="urn:microsoft.com/office/officeart/2005/8/layout/chart3" loCatId="relationship" qsTypeId="urn:microsoft.com/office/officeart/2005/8/quickstyle/simple1" qsCatId="simple" csTypeId="urn:microsoft.com/office/officeart/2005/8/colors/colorful1" csCatId="colorful" phldr="1"/>
      <dgm:spPr/>
    </dgm:pt>
    <dgm:pt modelId="{EF8FCD78-6B9D-479C-9283-12C9AD738DC9}">
      <dgm:prSet phldrT="[Text]" custT="1"/>
      <dgm:spPr>
        <a:solidFill>
          <a:srgbClr val="00E6BF">
            <a:alpha val="85000"/>
          </a:srgbClr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en-US" sz="2000" dirty="0"/>
        </a:p>
      </dgm:t>
    </dgm:pt>
    <dgm:pt modelId="{9D4983E7-BC1F-4A8B-9B79-0915440C473C}" type="parTrans" cxnId="{C2690252-E502-44A9-A960-727DA94EB251}">
      <dgm:prSet/>
      <dgm:spPr/>
      <dgm:t>
        <a:bodyPr/>
        <a:lstStyle/>
        <a:p>
          <a:endParaRPr lang="en-US"/>
        </a:p>
      </dgm:t>
    </dgm:pt>
    <dgm:pt modelId="{2A003F61-A508-49A7-9D9C-6B204945E0DA}" type="sibTrans" cxnId="{C2690252-E502-44A9-A960-727DA94EB251}">
      <dgm:prSet/>
      <dgm:spPr/>
      <dgm:t>
        <a:bodyPr/>
        <a:lstStyle/>
        <a:p>
          <a:endParaRPr lang="en-US"/>
        </a:p>
      </dgm:t>
    </dgm:pt>
    <dgm:pt modelId="{8783BED9-DA24-4F2B-9D94-7C7416B83564}">
      <dgm:prSet phldrT="[Text]" custT="1"/>
      <dgm:spPr>
        <a:gradFill flip="none" rotWithShape="1">
          <a:gsLst>
            <a:gs pos="0">
              <a:srgbClr val="1F4C43">
                <a:shade val="30000"/>
                <a:satMod val="115000"/>
              </a:srgbClr>
            </a:gs>
            <a:gs pos="50000">
              <a:srgbClr val="1F4C43">
                <a:shade val="67500"/>
                <a:satMod val="115000"/>
              </a:srgbClr>
            </a:gs>
            <a:gs pos="100000">
              <a:srgbClr val="1F4C43">
                <a:shade val="100000"/>
                <a:satMod val="115000"/>
              </a:srgbClr>
            </a:gs>
          </a:gsLst>
          <a:lin ang="5400000" scaled="1"/>
          <a:tileRect/>
        </a:gradFill>
        <a:ln w="19050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gm:spPr>
      <dgm:t>
        <a:bodyPr spcFirstLastPara="0" vert="horz" wrap="square" lIns="156464" tIns="156464" rIns="156464" bIns="156464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solidFill>
              <a:prstClr val="white"/>
            </a:solidFill>
            <a:latin typeface="Century Gothic" panose="020B0502020202020204"/>
            <a:ea typeface="+mn-ea"/>
            <a:cs typeface="+mn-cs"/>
          </a:endParaRPr>
        </a:p>
      </dgm:t>
    </dgm:pt>
    <dgm:pt modelId="{5535328C-3B56-4442-ACA9-0B1371E13302}" type="parTrans" cxnId="{56FE638C-56A5-4C88-A426-F0A8FE8586F4}">
      <dgm:prSet/>
      <dgm:spPr/>
      <dgm:t>
        <a:bodyPr/>
        <a:lstStyle/>
        <a:p>
          <a:endParaRPr lang="en-US"/>
        </a:p>
      </dgm:t>
    </dgm:pt>
    <dgm:pt modelId="{A65DB0A9-0583-4E52-8E63-06B71D43D06C}" type="sibTrans" cxnId="{56FE638C-56A5-4C88-A426-F0A8FE8586F4}">
      <dgm:prSet/>
      <dgm:spPr/>
      <dgm:t>
        <a:bodyPr/>
        <a:lstStyle/>
        <a:p>
          <a:endParaRPr lang="en-US"/>
        </a:p>
      </dgm:t>
    </dgm:pt>
    <dgm:pt modelId="{0DBFBD1F-C3F6-4B10-B1AF-6446B5C11E86}">
      <dgm:prSet phldrT="[Text]" custT="1"/>
      <dgm:spPr>
        <a:gradFill flip="none" rotWithShape="1">
          <a:gsLst>
            <a:gs pos="0">
              <a:srgbClr val="1F4C43">
                <a:shade val="30000"/>
                <a:satMod val="115000"/>
              </a:srgbClr>
            </a:gs>
            <a:gs pos="50000">
              <a:srgbClr val="1F4C43">
                <a:shade val="67500"/>
                <a:satMod val="115000"/>
              </a:srgbClr>
            </a:gs>
            <a:gs pos="100000">
              <a:srgbClr val="1F4C4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gm:spPr>
      <dgm:t>
        <a:bodyPr spcFirstLastPara="0" vert="horz" wrap="square" lIns="156464" tIns="156464" rIns="156464" bIns="156464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solidFill>
              <a:prstClr val="white"/>
            </a:solidFill>
            <a:latin typeface="Century Gothic" panose="020B0502020202020204"/>
            <a:ea typeface="+mn-ea"/>
            <a:cs typeface="+mn-cs"/>
          </a:endParaRPr>
        </a:p>
      </dgm:t>
    </dgm:pt>
    <dgm:pt modelId="{CC1BC30B-9A13-4879-AAD2-DFC1BFFBA034}" type="parTrans" cxnId="{78842895-636D-4ACD-AB6B-EB9EF46662D9}">
      <dgm:prSet/>
      <dgm:spPr/>
      <dgm:t>
        <a:bodyPr/>
        <a:lstStyle/>
        <a:p>
          <a:endParaRPr lang="en-US"/>
        </a:p>
      </dgm:t>
    </dgm:pt>
    <dgm:pt modelId="{DE5218F6-02C0-49BC-BE89-FE15C1EEE549}" type="sibTrans" cxnId="{78842895-636D-4ACD-AB6B-EB9EF46662D9}">
      <dgm:prSet/>
      <dgm:spPr/>
      <dgm:t>
        <a:bodyPr/>
        <a:lstStyle/>
        <a:p>
          <a:endParaRPr lang="en-US"/>
        </a:p>
      </dgm:t>
    </dgm:pt>
    <dgm:pt modelId="{0A70FB34-C9D1-41E4-BD6C-D159C6307430}" type="pres">
      <dgm:prSet presAssocID="{978CB0CB-40A8-41FA-A775-6D854463BD83}" presName="compositeShape" presStyleCnt="0">
        <dgm:presLayoutVars>
          <dgm:chMax val="7"/>
          <dgm:dir/>
          <dgm:resizeHandles val="exact"/>
        </dgm:presLayoutVars>
      </dgm:prSet>
      <dgm:spPr/>
    </dgm:pt>
    <dgm:pt modelId="{572FCDC4-B84F-4692-AC68-42FB3B16E4D1}" type="pres">
      <dgm:prSet presAssocID="{978CB0CB-40A8-41FA-A775-6D854463BD83}" presName="wedge1" presStyleLbl="node1" presStyleIdx="0" presStyleCnt="3"/>
      <dgm:spPr/>
    </dgm:pt>
    <dgm:pt modelId="{8DD2BEF0-B39A-49C8-89C4-8BA3A7D23792}" type="pres">
      <dgm:prSet presAssocID="{978CB0CB-40A8-41FA-A775-6D854463BD8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EAE937B-3C5E-4764-94B5-CFAFF2D3C41D}" type="pres">
      <dgm:prSet presAssocID="{978CB0CB-40A8-41FA-A775-6D854463BD83}" presName="wedge2" presStyleLbl="node1" presStyleIdx="1" presStyleCnt="3"/>
      <dgm:spPr>
        <a:xfrm>
          <a:off x="1670845" y="501226"/>
          <a:ext cx="4551680" cy="4551680"/>
        </a:xfrm>
        <a:prstGeom prst="pie">
          <a:avLst>
            <a:gd name="adj1" fmla="val 1800000"/>
            <a:gd name="adj2" fmla="val 9000000"/>
          </a:avLst>
        </a:prstGeom>
      </dgm:spPr>
    </dgm:pt>
    <dgm:pt modelId="{69173BA0-DEA4-467B-BF5A-61008D4A2600}" type="pres">
      <dgm:prSet presAssocID="{978CB0CB-40A8-41FA-A775-6D854463BD8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77D2EBC-A90F-410B-ABE1-CCCE3311975A}" type="pres">
      <dgm:prSet presAssocID="{978CB0CB-40A8-41FA-A775-6D854463BD83}" presName="wedge3" presStyleLbl="node1" presStyleIdx="2" presStyleCnt="3" custLinFactNeighborX="199" custLinFactNeighborY="372"/>
      <dgm:spPr>
        <a:xfrm>
          <a:off x="1698838" y="546470"/>
          <a:ext cx="4551680" cy="4551680"/>
        </a:xfrm>
        <a:prstGeom prst="pie">
          <a:avLst>
            <a:gd name="adj1" fmla="val 9000000"/>
            <a:gd name="adj2" fmla="val 16200000"/>
          </a:avLst>
        </a:prstGeom>
      </dgm:spPr>
    </dgm:pt>
    <dgm:pt modelId="{C4BD46FC-6D0A-4E69-86C0-604DD0EC0048}" type="pres">
      <dgm:prSet presAssocID="{978CB0CB-40A8-41FA-A775-6D854463BD8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1841A45-D861-4D5F-8C3D-E2C7444447ED}" type="presOf" srcId="{978CB0CB-40A8-41FA-A775-6D854463BD83}" destId="{0A70FB34-C9D1-41E4-BD6C-D159C6307430}" srcOrd="0" destOrd="0" presId="urn:microsoft.com/office/officeart/2005/8/layout/chart3"/>
    <dgm:cxn modelId="{C0E51769-EBC1-40FE-909A-CD85E8E03578}" type="presOf" srcId="{8783BED9-DA24-4F2B-9D94-7C7416B83564}" destId="{69173BA0-DEA4-467B-BF5A-61008D4A2600}" srcOrd="1" destOrd="0" presId="urn:microsoft.com/office/officeart/2005/8/layout/chart3"/>
    <dgm:cxn modelId="{981FED6B-D4B3-4EB7-95DF-88EAF51ACD1F}" type="presOf" srcId="{0DBFBD1F-C3F6-4B10-B1AF-6446B5C11E86}" destId="{477D2EBC-A90F-410B-ABE1-CCCE3311975A}" srcOrd="0" destOrd="0" presId="urn:microsoft.com/office/officeart/2005/8/layout/chart3"/>
    <dgm:cxn modelId="{C2690252-E502-44A9-A960-727DA94EB251}" srcId="{978CB0CB-40A8-41FA-A775-6D854463BD83}" destId="{EF8FCD78-6B9D-479C-9283-12C9AD738DC9}" srcOrd="0" destOrd="0" parTransId="{9D4983E7-BC1F-4A8B-9B79-0915440C473C}" sibTransId="{2A003F61-A508-49A7-9D9C-6B204945E0DA}"/>
    <dgm:cxn modelId="{56FE638C-56A5-4C88-A426-F0A8FE8586F4}" srcId="{978CB0CB-40A8-41FA-A775-6D854463BD83}" destId="{8783BED9-DA24-4F2B-9D94-7C7416B83564}" srcOrd="1" destOrd="0" parTransId="{5535328C-3B56-4442-ACA9-0B1371E13302}" sibTransId="{A65DB0A9-0583-4E52-8E63-06B71D43D06C}"/>
    <dgm:cxn modelId="{78842895-636D-4ACD-AB6B-EB9EF46662D9}" srcId="{978CB0CB-40A8-41FA-A775-6D854463BD83}" destId="{0DBFBD1F-C3F6-4B10-B1AF-6446B5C11E86}" srcOrd="2" destOrd="0" parTransId="{CC1BC30B-9A13-4879-AAD2-DFC1BFFBA034}" sibTransId="{DE5218F6-02C0-49BC-BE89-FE15C1EEE549}"/>
    <dgm:cxn modelId="{AF83D99C-3C9E-4044-9C76-730E973DDAB0}" type="presOf" srcId="{EF8FCD78-6B9D-479C-9283-12C9AD738DC9}" destId="{572FCDC4-B84F-4692-AC68-42FB3B16E4D1}" srcOrd="0" destOrd="0" presId="urn:microsoft.com/office/officeart/2005/8/layout/chart3"/>
    <dgm:cxn modelId="{CCFA7CA2-B3CE-464C-AF83-1A16DF6CEB99}" type="presOf" srcId="{0DBFBD1F-C3F6-4B10-B1AF-6446B5C11E86}" destId="{C4BD46FC-6D0A-4E69-86C0-604DD0EC0048}" srcOrd="1" destOrd="0" presId="urn:microsoft.com/office/officeart/2005/8/layout/chart3"/>
    <dgm:cxn modelId="{0E59C0B3-323A-4AE4-8BFA-BC7909E30FFF}" type="presOf" srcId="{8783BED9-DA24-4F2B-9D94-7C7416B83564}" destId="{1EAE937B-3C5E-4764-94B5-CFAFF2D3C41D}" srcOrd="0" destOrd="0" presId="urn:microsoft.com/office/officeart/2005/8/layout/chart3"/>
    <dgm:cxn modelId="{74D63FC5-5A2B-4CDB-9940-EBFAAF662685}" type="presOf" srcId="{EF8FCD78-6B9D-479C-9283-12C9AD738DC9}" destId="{8DD2BEF0-B39A-49C8-89C4-8BA3A7D23792}" srcOrd="1" destOrd="0" presId="urn:microsoft.com/office/officeart/2005/8/layout/chart3"/>
    <dgm:cxn modelId="{DA9D12A9-2EC0-422E-921D-7B4AE0C40A5F}" type="presParOf" srcId="{0A70FB34-C9D1-41E4-BD6C-D159C6307430}" destId="{572FCDC4-B84F-4692-AC68-42FB3B16E4D1}" srcOrd="0" destOrd="0" presId="urn:microsoft.com/office/officeart/2005/8/layout/chart3"/>
    <dgm:cxn modelId="{1BF0813B-B952-4AC9-90FD-B6C3396DD520}" type="presParOf" srcId="{0A70FB34-C9D1-41E4-BD6C-D159C6307430}" destId="{8DD2BEF0-B39A-49C8-89C4-8BA3A7D23792}" srcOrd="1" destOrd="0" presId="urn:microsoft.com/office/officeart/2005/8/layout/chart3"/>
    <dgm:cxn modelId="{67B4CB57-7D00-4D2F-A1B0-2955A041CDE4}" type="presParOf" srcId="{0A70FB34-C9D1-41E4-BD6C-D159C6307430}" destId="{1EAE937B-3C5E-4764-94B5-CFAFF2D3C41D}" srcOrd="2" destOrd="0" presId="urn:microsoft.com/office/officeart/2005/8/layout/chart3"/>
    <dgm:cxn modelId="{22739CCB-0AFA-44B5-9253-AADB422813C6}" type="presParOf" srcId="{0A70FB34-C9D1-41E4-BD6C-D159C6307430}" destId="{69173BA0-DEA4-467B-BF5A-61008D4A2600}" srcOrd="3" destOrd="0" presId="urn:microsoft.com/office/officeart/2005/8/layout/chart3"/>
    <dgm:cxn modelId="{BCC142C5-9DA4-46A2-A9E7-BF510B7F54FA}" type="presParOf" srcId="{0A70FB34-C9D1-41E4-BD6C-D159C6307430}" destId="{477D2EBC-A90F-410B-ABE1-CCCE3311975A}" srcOrd="4" destOrd="0" presId="urn:microsoft.com/office/officeart/2005/8/layout/chart3"/>
    <dgm:cxn modelId="{58C7668A-18B1-4443-8143-7928B064C231}" type="presParOf" srcId="{0A70FB34-C9D1-41E4-BD6C-D159C6307430}" destId="{C4BD46FC-6D0A-4E69-86C0-604DD0EC0048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FCDC4-B84F-4692-AC68-42FB3B16E4D1}">
      <dsp:nvSpPr>
        <dsp:cNvPr id="0" name=""/>
        <dsp:cNvSpPr/>
      </dsp:nvSpPr>
      <dsp:spPr>
        <a:xfrm>
          <a:off x="1607579" y="312941"/>
          <a:ext cx="3894387" cy="3894387"/>
        </a:xfrm>
        <a:prstGeom prst="pie">
          <a:avLst>
            <a:gd name="adj1" fmla="val 16200000"/>
            <a:gd name="adj2" fmla="val 1800000"/>
          </a:avLst>
        </a:prstGeom>
        <a:solidFill>
          <a:srgbClr val="00E6BF">
            <a:alpha val="85000"/>
          </a:srgbClr>
        </a:solidFill>
        <a:ln w="12700" cap="flat" cmpd="sng" algn="ctr">
          <a:noFill/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3724920" y="1031549"/>
        <a:ext cx="1321310" cy="1298129"/>
      </dsp:txXfrm>
    </dsp:sp>
    <dsp:sp modelId="{1EAE937B-3C5E-4764-94B5-CFAFF2D3C41D}">
      <dsp:nvSpPr>
        <dsp:cNvPr id="0" name=""/>
        <dsp:cNvSpPr/>
      </dsp:nvSpPr>
      <dsp:spPr>
        <a:xfrm>
          <a:off x="1406832" y="428846"/>
          <a:ext cx="3894387" cy="3894387"/>
        </a:xfrm>
        <a:prstGeom prst="pie">
          <a:avLst>
            <a:gd name="adj1" fmla="val 1800000"/>
            <a:gd name="adj2" fmla="val 9000000"/>
          </a:avLst>
        </a:prstGeom>
        <a:gradFill flip="none" rotWithShape="1">
          <a:gsLst>
            <a:gs pos="0">
              <a:srgbClr val="1F4C43">
                <a:shade val="30000"/>
                <a:satMod val="115000"/>
              </a:srgbClr>
            </a:gs>
            <a:gs pos="50000">
              <a:srgbClr val="1F4C43">
                <a:shade val="67500"/>
                <a:satMod val="115000"/>
              </a:srgbClr>
            </a:gs>
            <a:gs pos="100000">
              <a:srgbClr val="1F4C43">
                <a:shade val="100000"/>
                <a:satMod val="115000"/>
              </a:srgbClr>
            </a:gs>
          </a:gsLst>
          <a:lin ang="5400000" scaled="1"/>
          <a:tileRect/>
        </a:gradFill>
        <a:ln w="19050" cap="rnd" cmpd="sng" algn="ctr">
          <a:noFill/>
          <a:prstDash val="solid"/>
          <a:miter lim="800000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solidFill>
              <a:prstClr val="white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2473153" y="2886019"/>
        <a:ext cx="1761746" cy="1205405"/>
      </dsp:txXfrm>
    </dsp:sp>
    <dsp:sp modelId="{477D2EBC-A90F-410B-ABE1-CCCE3311975A}">
      <dsp:nvSpPr>
        <dsp:cNvPr id="0" name=""/>
        <dsp:cNvSpPr/>
      </dsp:nvSpPr>
      <dsp:spPr>
        <a:xfrm>
          <a:off x="1414582" y="443333"/>
          <a:ext cx="3894387" cy="3894387"/>
        </a:xfrm>
        <a:prstGeom prst="pie">
          <a:avLst>
            <a:gd name="adj1" fmla="val 9000000"/>
            <a:gd name="adj2" fmla="val 16200000"/>
          </a:avLst>
        </a:prstGeom>
        <a:gradFill flip="none" rotWithShape="1">
          <a:gsLst>
            <a:gs pos="0">
              <a:srgbClr val="1F4C43">
                <a:shade val="30000"/>
                <a:satMod val="115000"/>
              </a:srgbClr>
            </a:gs>
            <a:gs pos="50000">
              <a:srgbClr val="1F4C43">
                <a:shade val="67500"/>
                <a:satMod val="115000"/>
              </a:srgbClr>
            </a:gs>
            <a:gs pos="100000">
              <a:srgbClr val="1F4C43">
                <a:shade val="100000"/>
                <a:satMod val="115000"/>
              </a:srgbClr>
            </a:gs>
          </a:gsLst>
          <a:lin ang="5400000" scaled="1"/>
          <a:tileRect/>
        </a:gradFill>
        <a:ln w="12700" cap="flat" cmpd="sng" algn="ctr">
          <a:noFill/>
          <a:prstDash val="solid"/>
          <a:miter lim="800000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solidFill>
              <a:prstClr val="white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1831838" y="1208302"/>
        <a:ext cx="1321310" cy="1298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A727-4936-D8BF-D5BA-86A326F9E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61757-51A0-ECA2-7077-5D7788ABF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87B72-B2E7-883F-9B51-2BB33C695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19DFB-EE54-B243-80BA-25CF4326E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71994-1FD5-2823-225D-B3F26A39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26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7E9AB-B67F-D637-BE5B-8A52E9836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C816F5-7D99-997C-A81F-4E5DAF39D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2EB5F-D763-2DFC-8699-B98C51E3E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D3C63-7C96-F4F5-89D5-AA0B59D1D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3E369-C78F-EC15-230F-52B211560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0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DC7F2-B09C-4ABE-9B4F-D97AEB619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9063CB-B53C-6855-05E5-497D91FDE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21512-B814-C7B6-3A25-6CCC2AAD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41AA2-F2D2-173A-E8BA-5CC7C35A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A334-7D18-4F78-AEF0-AF19CA65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00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A727-4936-D8BF-D5BA-86A326F9E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61757-51A0-ECA2-7077-5D7788ABF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87B72-B2E7-883F-9B51-2BB33C695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19DFB-EE54-B243-80BA-25CF4326E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71994-1FD5-2823-225D-B3F26A39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50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91A35-9F78-EF7C-81F2-384E68E9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CE1D3-F200-FFF0-95F7-D7E0808C0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28233-E351-37B7-4B5E-148088429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51014-E3A9-664D-04BD-D26F67D8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6228A-2BE2-C28F-EE3F-62C1FC777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28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B76A4-FF1F-D810-D412-257315F7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CCF83-680C-228E-2C22-8B5683A4C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F6886-8042-BA2B-E502-FB7523BD5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C8AD5-80B9-9A9F-68FD-2061A3D6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F0353-DFCA-7AF7-7690-77F05F51A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02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95280-FBDB-4D58-CBC8-F33E72C8B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54424-C6C4-1078-55EB-E09F5A6B5C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0BC51-D666-95A4-186A-F2F6C183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ED976-800C-BCFF-5969-570D25642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675BF-4227-8698-3F4C-67AECC579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E5BC7-447E-D384-3850-CF3302DF9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44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68C97-5769-A8AD-EB55-F83C2FBA1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F13FC-CD02-6CD7-0222-8030B5E97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C638B-5C59-F417-6F4B-D0D1EC6FC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10C9D4-EABC-EC79-0E87-4A5CEB410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3A3A6-45AF-86B4-9E28-C81AE613B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CF208C-28D0-872A-04F1-DB4F215E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FA9A0D-3939-F70E-07F4-AA47D151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7E3F4-C5F1-0A8C-2440-0D0F03D1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7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C6358-FF3F-E405-2385-3B5BA4F3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9A934-9A73-CB75-B97F-024D9E67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873F8-63C7-C00D-A6A8-DF138F371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DD13E-A1CE-F928-EF6A-DB5C06097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43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255AA-7C76-B470-7653-8D2D6E4E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5CD6F8-D2A6-4CE9-418D-7B0DD75B7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85F85-FFDF-678A-C730-2E319428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02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F780D-C63E-D0B0-C475-7C8B9A291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F47F0-6DB5-7896-F107-9F85AB10E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76408-C8D3-9B1A-3A89-A89BF1B9C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48A35-2FD5-3748-D428-35BCB5C25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C0AE5-B870-1670-496D-C20C8156A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471A2-EBAE-1248-F773-489A81AD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4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91A35-9F78-EF7C-81F2-384E68E9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CE1D3-F200-FFF0-95F7-D7E0808C0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28233-E351-37B7-4B5E-148088429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51014-E3A9-664D-04BD-D26F67D8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6228A-2BE2-C28F-EE3F-62C1FC777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99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0C086-4A08-6DE0-C8CA-BC02AB1A4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7E626D-FF3B-6C0C-027A-2D5E386756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6EF15-5C3A-E815-5215-87CB273F4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133D1-67E7-A535-C9C4-44092FE6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72754-8402-A89D-42DE-4FEB1444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66A23-6144-30EA-F7C5-8E193419A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35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7E9AB-B67F-D637-BE5B-8A52E9836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C816F5-7D99-997C-A81F-4E5DAF39D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2EB5F-D763-2DFC-8699-B98C51E3E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D3C63-7C96-F4F5-89D5-AA0B59D1D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3E369-C78F-EC15-230F-52B211560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17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DC7F2-B09C-4ABE-9B4F-D97AEB619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9063CB-B53C-6855-05E5-497D91FDE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21512-B814-C7B6-3A25-6CCC2AAD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41AA2-F2D2-173A-E8BA-5CC7C35A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A334-7D18-4F78-AEF0-AF19CA65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3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B76A4-FF1F-D810-D412-257315F7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CCF83-680C-228E-2C22-8B5683A4C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F6886-8042-BA2B-E502-FB7523BD5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C8AD5-80B9-9A9F-68FD-2061A3D6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F0353-DFCA-7AF7-7690-77F05F51A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3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95280-FBDB-4D58-CBC8-F33E72C8B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54424-C6C4-1078-55EB-E09F5A6B5C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0BC51-D666-95A4-186A-F2F6C183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ED976-800C-BCFF-5969-570D25642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675BF-4227-8698-3F4C-67AECC579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E5BC7-447E-D384-3850-CF3302DF9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3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68C97-5769-A8AD-EB55-F83C2FBA1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F13FC-CD02-6CD7-0222-8030B5E97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C638B-5C59-F417-6F4B-D0D1EC6FC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10C9D4-EABC-EC79-0E87-4A5CEB410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3A3A6-45AF-86B4-9E28-C81AE613B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CF208C-28D0-872A-04F1-DB4F215E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FA9A0D-3939-F70E-07F4-AA47D151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7E3F4-C5F1-0A8C-2440-0D0F03D1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2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C6358-FF3F-E405-2385-3B5BA4F3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9A934-9A73-CB75-B97F-024D9E67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873F8-63C7-C00D-A6A8-DF138F371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DD13E-A1CE-F928-EF6A-DB5C06097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1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255AA-7C76-B470-7653-8D2D6E4E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5CD6F8-D2A6-4CE9-418D-7B0DD75B7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85F85-FFDF-678A-C730-2E319428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71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F780D-C63E-D0B0-C475-7C8B9A291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F47F0-6DB5-7896-F107-9F85AB10E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76408-C8D3-9B1A-3A89-A89BF1B9C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48A35-2FD5-3748-D428-35BCB5C25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C0AE5-B870-1670-496D-C20C8156A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471A2-EBAE-1248-F773-489A81AD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4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0C086-4A08-6DE0-C8CA-BC02AB1A4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7E626D-FF3B-6C0C-027A-2D5E386756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6EF15-5C3A-E815-5215-87CB273F4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133D1-67E7-A535-C9C4-44092FE6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72754-8402-A89D-42DE-4FEB1444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66A23-6144-30EA-F7C5-8E193419A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3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68916-370E-A82A-4305-3EF1DFFE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950D-682C-84B5-C169-8A3D7AC73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07BB1-128D-E483-8BE5-468CF5DA94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D9348-BA51-CB33-E2CF-C1C3A12525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4C976-0432-7D0B-5C8C-25983071B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68916-370E-A82A-4305-3EF1DFFE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950D-682C-84B5-C169-8A3D7AC73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07BB1-128D-E483-8BE5-468CF5DA94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3AFDB-96B3-4E21-8D9D-C0ADB6E6A88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D9348-BA51-CB33-E2CF-C1C3A12525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4C976-0432-7D0B-5C8C-25983071B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D0994-ED0B-4C05-BB7E-FB1813263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1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3F849F3B-9030-8B3E-9F30-EF2FA9E7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646" y="4876550"/>
            <a:ext cx="10176433" cy="1179693"/>
          </a:xfrm>
        </p:spPr>
        <p:txBody>
          <a:bodyPr>
            <a:normAutofit/>
          </a:bodyPr>
          <a:lstStyle/>
          <a:p>
            <a:pPr algn="l"/>
            <a:r>
              <a:rPr lang="en-US" sz="3200" cap="none" dirty="0">
                <a:solidFill>
                  <a:srgbClr val="00E6BF"/>
                </a:solidFill>
                <a:latin typeface="Century Gothic" panose="020B0502020202020204" pitchFamily="34" charset="0"/>
              </a:rPr>
              <a:t>int</a:t>
            </a:r>
            <a:r>
              <a:rPr lang="en-US" sz="3200" cap="none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elligent con</a:t>
            </a:r>
            <a:r>
              <a:rPr lang="en-US" sz="3200" cap="none" dirty="0">
                <a:solidFill>
                  <a:srgbClr val="00E6BF"/>
                </a:solidFill>
                <a:latin typeface="Century Gothic" panose="020B0502020202020204" pitchFamily="34" charset="0"/>
              </a:rPr>
              <a:t>tent</a:t>
            </a:r>
          </a:p>
          <a:p>
            <a:pPr algn="l"/>
            <a:r>
              <a:rPr lang="en-US" sz="3000" dirty="0">
                <a:solidFill>
                  <a:srgbClr val="00E6BF"/>
                </a:solidFill>
                <a:latin typeface="Century Gothic" panose="020B0502020202020204" pitchFamily="34" charset="0"/>
              </a:rPr>
              <a:t>THE NEXT GENERATION CORPORATE DOCUMENT</a:t>
            </a:r>
          </a:p>
        </p:txBody>
      </p:sp>
      <p:pic>
        <p:nvPicPr>
          <p:cNvPr id="5" name="Picture 4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9D97D2E7-C7C6-35E5-6318-318DE75A8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44" y="3032269"/>
            <a:ext cx="5486400" cy="1384596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0599F23-B2DC-5DEE-078A-D7CBEE331D76}"/>
              </a:ext>
            </a:extLst>
          </p:cNvPr>
          <p:cNvGrpSpPr/>
          <p:nvPr/>
        </p:nvGrpSpPr>
        <p:grpSpPr>
          <a:xfrm>
            <a:off x="-92764" y="-1"/>
            <a:ext cx="12324520" cy="821636"/>
            <a:chOff x="-92764" y="-1"/>
            <a:chExt cx="12324520" cy="821636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38E431C-8CD6-6461-32D8-AA2DF5CF2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365" t="-11732" r="-1761" b="-16633"/>
            <a:stretch/>
          </p:blipFill>
          <p:spPr>
            <a:xfrm rot="10800000">
              <a:off x="-92764" y="-1"/>
              <a:ext cx="6188765" cy="821636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97CA210-B7B4-C3BC-F9AF-EE1160BAD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365" t="-11732" r="-1761" b="-16633"/>
            <a:stretch/>
          </p:blipFill>
          <p:spPr>
            <a:xfrm rot="10800000">
              <a:off x="6042991" y="-1"/>
              <a:ext cx="6188765" cy="82163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BFFCD90-6F68-5C20-F83D-03E4F00D2E6C}"/>
              </a:ext>
            </a:extLst>
          </p:cNvPr>
          <p:cNvGrpSpPr/>
          <p:nvPr/>
        </p:nvGrpSpPr>
        <p:grpSpPr>
          <a:xfrm>
            <a:off x="-92764" y="801754"/>
            <a:ext cx="12324520" cy="821636"/>
            <a:chOff x="-92764" y="-1"/>
            <a:chExt cx="12324520" cy="821636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3F8B2AF-8DA8-E789-E92B-F134E5D03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365" t="-11732" r="-1761" b="-16633"/>
            <a:stretch/>
          </p:blipFill>
          <p:spPr>
            <a:xfrm rot="10800000">
              <a:off x="-92764" y="-1"/>
              <a:ext cx="6188765" cy="821636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A99D892-1FBF-B96C-5250-F11A8A698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365" t="-11732" r="-1761" b="-16633"/>
            <a:stretch/>
          </p:blipFill>
          <p:spPr>
            <a:xfrm rot="10800000">
              <a:off x="6042991" y="-1"/>
              <a:ext cx="6188765" cy="821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3122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F61D6F9A-E9C4-AAB3-89ED-F4CA0A3F8076}"/>
              </a:ext>
            </a:extLst>
          </p:cNvPr>
          <p:cNvSpPr txBox="1"/>
          <p:nvPr/>
        </p:nvSpPr>
        <p:spPr>
          <a:xfrm>
            <a:off x="506627" y="421009"/>
            <a:ext cx="3571887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Competition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60575C1-FD4E-E3BB-DD8C-B4F7F928450C}"/>
              </a:ext>
            </a:extLst>
          </p:cNvPr>
          <p:cNvSpPr/>
          <p:nvPr/>
        </p:nvSpPr>
        <p:spPr>
          <a:xfrm>
            <a:off x="4210007" y="1440544"/>
            <a:ext cx="182880" cy="5486400"/>
          </a:xfrm>
          <a:prstGeom prst="roundRect">
            <a:avLst>
              <a:gd name="adj" fmla="val 50000"/>
            </a:avLst>
          </a:prstGeom>
          <a:solidFill>
            <a:srgbClr val="00E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9FBDDA5-9781-3F87-016B-245B4CA60BEF}"/>
              </a:ext>
            </a:extLst>
          </p:cNvPr>
          <p:cNvSpPr/>
          <p:nvPr/>
        </p:nvSpPr>
        <p:spPr>
          <a:xfrm>
            <a:off x="7782759" y="1440544"/>
            <a:ext cx="182880" cy="5486400"/>
          </a:xfrm>
          <a:prstGeom prst="roundRect">
            <a:avLst>
              <a:gd name="adj" fmla="val 50000"/>
            </a:avLst>
          </a:prstGeom>
          <a:solidFill>
            <a:srgbClr val="00E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FBE1354-A688-CC3D-88C4-08F3490F8070}"/>
              </a:ext>
            </a:extLst>
          </p:cNvPr>
          <p:cNvGrpSpPr/>
          <p:nvPr/>
        </p:nvGrpSpPr>
        <p:grpSpPr>
          <a:xfrm>
            <a:off x="7860303" y="1679068"/>
            <a:ext cx="3767362" cy="731520"/>
            <a:chOff x="6090019" y="2289629"/>
            <a:chExt cx="3767362" cy="731520"/>
          </a:xfrm>
        </p:grpSpPr>
        <p:sp>
          <p:nvSpPr>
            <p:cNvPr id="37" name="Arrow: Pentagon 36">
              <a:extLst>
                <a:ext uri="{FF2B5EF4-FFF2-40B4-BE49-F238E27FC236}">
                  <a16:creationId xmlns:a16="http://schemas.microsoft.com/office/drawing/2014/main" id="{FFD46DF2-7484-3894-A2C8-3099D25209C5}"/>
                </a:ext>
              </a:extLst>
            </p:cNvPr>
            <p:cNvSpPr/>
            <p:nvPr/>
          </p:nvSpPr>
          <p:spPr>
            <a:xfrm>
              <a:off x="6191303" y="2289629"/>
              <a:ext cx="3657600" cy="731520"/>
            </a:xfrm>
            <a:prstGeom prst="homePlate">
              <a:avLst/>
            </a:prstGeom>
            <a:solidFill>
              <a:srgbClr val="00E6BF">
                <a:alpha val="10196"/>
              </a:srgbClr>
            </a:solidFill>
            <a:ln>
              <a:solidFill>
                <a:srgbClr val="00E6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AD4516A-9B28-CAB3-02E1-469BA5E918BA}"/>
                </a:ext>
              </a:extLst>
            </p:cNvPr>
            <p:cNvSpPr txBox="1"/>
            <p:nvPr/>
          </p:nvSpPr>
          <p:spPr>
            <a:xfrm>
              <a:off x="6090019" y="2427096"/>
              <a:ext cx="3767362" cy="46166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E6B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Intelligence Focused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4CCFDF0-ACBB-9618-D7F1-3229F5B861F6}"/>
              </a:ext>
            </a:extLst>
          </p:cNvPr>
          <p:cNvGrpSpPr/>
          <p:nvPr/>
        </p:nvGrpSpPr>
        <p:grpSpPr>
          <a:xfrm>
            <a:off x="1647147" y="2981960"/>
            <a:ext cx="2560320" cy="640080"/>
            <a:chOff x="3441700" y="3655060"/>
            <a:chExt cx="2560320" cy="64008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E4D329B-A822-32F2-7436-5E9043D738EB}"/>
                </a:ext>
              </a:extLst>
            </p:cNvPr>
            <p:cNvSpPr/>
            <p:nvPr/>
          </p:nvSpPr>
          <p:spPr>
            <a:xfrm>
              <a:off x="3441700" y="3655060"/>
              <a:ext cx="2560320" cy="640080"/>
            </a:xfrm>
            <a:prstGeom prst="roundRect">
              <a:avLst>
                <a:gd name="adj" fmla="val 0"/>
              </a:avLst>
            </a:prstGeom>
            <a:solidFill>
              <a:srgbClr val="FC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41" name="Picture 40" descr="A blue text on a black background&#10;&#10;Description automatically generated">
              <a:extLst>
                <a:ext uri="{FF2B5EF4-FFF2-40B4-BE49-F238E27FC236}">
                  <a16:creationId xmlns:a16="http://schemas.microsoft.com/office/drawing/2014/main" id="{F79CD3AA-8CBA-4B08-76CC-F43AE92F6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4448" y="3746291"/>
              <a:ext cx="1634824" cy="457618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F27B9B1-9E83-4738-F5A7-419B8F32D0D6}"/>
              </a:ext>
            </a:extLst>
          </p:cNvPr>
          <p:cNvGrpSpPr/>
          <p:nvPr/>
        </p:nvGrpSpPr>
        <p:grpSpPr>
          <a:xfrm>
            <a:off x="1647147" y="4296304"/>
            <a:ext cx="2560320" cy="640080"/>
            <a:chOff x="3441700" y="4743239"/>
            <a:chExt cx="2560320" cy="64008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70650D0-95DD-C188-EBFA-BF57F1C87876}"/>
                </a:ext>
              </a:extLst>
            </p:cNvPr>
            <p:cNvSpPr/>
            <p:nvPr/>
          </p:nvSpPr>
          <p:spPr>
            <a:xfrm>
              <a:off x="3441700" y="4743239"/>
              <a:ext cx="2560320" cy="640080"/>
            </a:xfrm>
            <a:prstGeom prst="roundRect">
              <a:avLst>
                <a:gd name="adj" fmla="val 0"/>
              </a:avLst>
            </a:prstGeom>
            <a:solidFill>
              <a:srgbClr val="FC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44" name="Picture 43" descr="A blue square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DBADD89C-64E5-B9DA-BFAF-E10973260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4141" y="4788959"/>
              <a:ext cx="875439" cy="54864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585718A-3B94-6278-E7F2-857D172A5E63}"/>
              </a:ext>
            </a:extLst>
          </p:cNvPr>
          <p:cNvGrpSpPr/>
          <p:nvPr/>
        </p:nvGrpSpPr>
        <p:grpSpPr>
          <a:xfrm>
            <a:off x="1647147" y="5617154"/>
            <a:ext cx="2560320" cy="640080"/>
            <a:chOff x="3441700" y="5831418"/>
            <a:chExt cx="2560320" cy="64008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9C840136-1404-2ED1-6A4A-463C8AD65CBE}"/>
                </a:ext>
              </a:extLst>
            </p:cNvPr>
            <p:cNvSpPr/>
            <p:nvPr/>
          </p:nvSpPr>
          <p:spPr>
            <a:xfrm>
              <a:off x="3441700" y="5831418"/>
              <a:ext cx="2560320" cy="640080"/>
            </a:xfrm>
            <a:prstGeom prst="roundRect">
              <a:avLst>
                <a:gd name="adj" fmla="val 0"/>
              </a:avLst>
            </a:prstGeom>
            <a:solidFill>
              <a:srgbClr val="FC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47" name="Picture 46" descr="A white and pink logo&#10;&#10;Description automatically generated">
              <a:extLst>
                <a:ext uri="{FF2B5EF4-FFF2-40B4-BE49-F238E27FC236}">
                  <a16:creationId xmlns:a16="http://schemas.microsoft.com/office/drawing/2014/main" id="{52108D1E-8D53-BA1F-E795-657B03390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787" r="50420" b="32481"/>
            <a:stretch/>
          </p:blipFill>
          <p:spPr>
            <a:xfrm>
              <a:off x="3858667" y="5831418"/>
              <a:ext cx="1726387" cy="64008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CE4D5AD-540E-0885-B17B-934EEFFE54BB}"/>
              </a:ext>
            </a:extLst>
          </p:cNvPr>
          <p:cNvGrpSpPr/>
          <p:nvPr/>
        </p:nvGrpSpPr>
        <p:grpSpPr>
          <a:xfrm>
            <a:off x="7955184" y="2981960"/>
            <a:ext cx="2560320" cy="640080"/>
            <a:chOff x="6184900" y="3362960"/>
            <a:chExt cx="2560320" cy="64008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3E449A0-963B-F9C4-A6C6-E9CC11CDDD87}"/>
                </a:ext>
              </a:extLst>
            </p:cNvPr>
            <p:cNvSpPr/>
            <p:nvPr/>
          </p:nvSpPr>
          <p:spPr>
            <a:xfrm>
              <a:off x="6184900" y="3362960"/>
              <a:ext cx="2560320" cy="640080"/>
            </a:xfrm>
            <a:prstGeom prst="roundRect">
              <a:avLst>
                <a:gd name="adj" fmla="val 0"/>
              </a:avLst>
            </a:prstGeom>
            <a:solidFill>
              <a:srgbClr val="FC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50" name="Picture 49" descr="A black background with blue letters&#10;&#10;Description automatically generated">
              <a:extLst>
                <a:ext uri="{FF2B5EF4-FFF2-40B4-BE49-F238E27FC236}">
                  <a16:creationId xmlns:a16="http://schemas.microsoft.com/office/drawing/2014/main" id="{7DB5DC7C-25B2-F0F2-B217-605BE800E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6886" y="3501048"/>
              <a:ext cx="1776349" cy="363905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1F4A542-826D-188D-C84D-4CCDEFF28F89}"/>
              </a:ext>
            </a:extLst>
          </p:cNvPr>
          <p:cNvGrpSpPr/>
          <p:nvPr/>
        </p:nvGrpSpPr>
        <p:grpSpPr>
          <a:xfrm>
            <a:off x="7955184" y="4296304"/>
            <a:ext cx="2560320" cy="640080"/>
            <a:chOff x="6184900" y="4480454"/>
            <a:chExt cx="2560320" cy="640080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9566586-6E27-69E5-BFEC-E28681B2A6D8}"/>
                </a:ext>
              </a:extLst>
            </p:cNvPr>
            <p:cNvSpPr/>
            <p:nvPr/>
          </p:nvSpPr>
          <p:spPr>
            <a:xfrm>
              <a:off x="6184900" y="4480454"/>
              <a:ext cx="2560320" cy="640080"/>
            </a:xfrm>
            <a:prstGeom prst="roundRect">
              <a:avLst>
                <a:gd name="adj" fmla="val 0"/>
              </a:avLst>
            </a:prstGeom>
            <a:solidFill>
              <a:srgbClr val="FC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53" name="Picture 52" descr="A black background with grey circles&#10;&#10;Description automatically generated">
              <a:extLst>
                <a:ext uri="{FF2B5EF4-FFF2-40B4-BE49-F238E27FC236}">
                  <a16:creationId xmlns:a16="http://schemas.microsoft.com/office/drawing/2014/main" id="{D31F757D-0BA5-9049-F454-81929567E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0062" y="4618541"/>
              <a:ext cx="1369996" cy="36390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10B4EF8-EF75-84B3-7681-3E9B8E74A8BA}"/>
              </a:ext>
            </a:extLst>
          </p:cNvPr>
          <p:cNvGrpSpPr/>
          <p:nvPr/>
        </p:nvGrpSpPr>
        <p:grpSpPr>
          <a:xfrm>
            <a:off x="7955184" y="5547149"/>
            <a:ext cx="2560320" cy="780090"/>
            <a:chOff x="6184900" y="5483649"/>
            <a:chExt cx="2560320" cy="780090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3A76BBC-43C1-1749-B0BE-523E325E42B7}"/>
                </a:ext>
              </a:extLst>
            </p:cNvPr>
            <p:cNvSpPr/>
            <p:nvPr/>
          </p:nvSpPr>
          <p:spPr>
            <a:xfrm>
              <a:off x="6184900" y="5552018"/>
              <a:ext cx="2560320" cy="640080"/>
            </a:xfrm>
            <a:prstGeom prst="roundRect">
              <a:avLst>
                <a:gd name="adj" fmla="val 0"/>
              </a:avLst>
            </a:prstGeom>
            <a:solidFill>
              <a:srgbClr val="FC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56" name="Picture 55" descr="A yellow and black sign&#10;&#10;Description automatically generated">
              <a:extLst>
                <a:ext uri="{FF2B5EF4-FFF2-40B4-BE49-F238E27FC236}">
                  <a16:creationId xmlns:a16="http://schemas.microsoft.com/office/drawing/2014/main" id="{46F0BD20-23DB-DC94-7792-E339E74B7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71647" y="5483649"/>
              <a:ext cx="1386827" cy="780090"/>
            </a:xfrm>
            <a:prstGeom prst="rect">
              <a:avLst/>
            </a:prstGeom>
          </p:spPr>
        </p:pic>
      </p:grpSp>
      <p:pic>
        <p:nvPicPr>
          <p:cNvPr id="57" name="Picture 56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F5F07EDA-C21A-25F8-AFE3-F17E3737E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43" y="3500573"/>
            <a:ext cx="2194560" cy="553838"/>
          </a:xfrm>
          <a:prstGeom prst="rect">
            <a:avLst/>
          </a:prstGeom>
          <a:noFill/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2EF615C1-2E38-4E0C-F8C3-7397A6256E38}"/>
              </a:ext>
            </a:extLst>
          </p:cNvPr>
          <p:cNvGrpSpPr/>
          <p:nvPr/>
        </p:nvGrpSpPr>
        <p:grpSpPr>
          <a:xfrm>
            <a:off x="4392887" y="3766062"/>
            <a:ext cx="548640" cy="190500"/>
            <a:chOff x="4438151" y="1955800"/>
            <a:chExt cx="548640" cy="19050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1585814-226B-BF9D-4104-11BACCE5D077}"/>
                </a:ext>
              </a:extLst>
            </p:cNvPr>
            <p:cNvCxnSpPr>
              <a:cxnSpLocks/>
            </p:cNvCxnSpPr>
            <p:nvPr/>
          </p:nvCxnSpPr>
          <p:spPr>
            <a:xfrm>
              <a:off x="4438151" y="1955800"/>
              <a:ext cx="548640" cy="0"/>
            </a:xfrm>
            <a:prstGeom prst="line">
              <a:avLst/>
            </a:prstGeom>
            <a:ln>
              <a:solidFill>
                <a:srgbClr val="0FEB92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EFD3AA8-BD00-4CCA-A947-1FAE953FA968}"/>
                </a:ext>
              </a:extLst>
            </p:cNvPr>
            <p:cNvCxnSpPr>
              <a:cxnSpLocks/>
            </p:cNvCxnSpPr>
            <p:nvPr/>
          </p:nvCxnSpPr>
          <p:spPr>
            <a:xfrm>
              <a:off x="4438151" y="2146300"/>
              <a:ext cx="548640" cy="0"/>
            </a:xfrm>
            <a:prstGeom prst="line">
              <a:avLst/>
            </a:prstGeom>
            <a:ln>
              <a:solidFill>
                <a:srgbClr val="0FEB92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8DED6EF-ED9C-2D2C-D7AA-8303B0E355B5}"/>
              </a:ext>
            </a:extLst>
          </p:cNvPr>
          <p:cNvGrpSpPr/>
          <p:nvPr/>
        </p:nvGrpSpPr>
        <p:grpSpPr>
          <a:xfrm flipH="1">
            <a:off x="7250387" y="3766062"/>
            <a:ext cx="548640" cy="190500"/>
            <a:chOff x="4438151" y="1955800"/>
            <a:chExt cx="548640" cy="190500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8D3AA7D-DD2A-69EA-60BA-9B5DC4543042}"/>
                </a:ext>
              </a:extLst>
            </p:cNvPr>
            <p:cNvCxnSpPr>
              <a:cxnSpLocks/>
            </p:cNvCxnSpPr>
            <p:nvPr/>
          </p:nvCxnSpPr>
          <p:spPr>
            <a:xfrm>
              <a:off x="4438151" y="1955800"/>
              <a:ext cx="548640" cy="0"/>
            </a:xfrm>
            <a:prstGeom prst="line">
              <a:avLst/>
            </a:prstGeom>
            <a:ln>
              <a:solidFill>
                <a:srgbClr val="00E6BF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385205F-25B8-5E9B-442C-D9A5683DF66D}"/>
                </a:ext>
              </a:extLst>
            </p:cNvPr>
            <p:cNvCxnSpPr>
              <a:cxnSpLocks/>
            </p:cNvCxnSpPr>
            <p:nvPr/>
          </p:nvCxnSpPr>
          <p:spPr>
            <a:xfrm>
              <a:off x="4438151" y="2146300"/>
              <a:ext cx="548640" cy="0"/>
            </a:xfrm>
            <a:prstGeom prst="line">
              <a:avLst/>
            </a:prstGeom>
            <a:ln>
              <a:solidFill>
                <a:srgbClr val="00E6BF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0B733E51-479D-068A-D7C9-13119F12716C}"/>
              </a:ext>
            </a:extLst>
          </p:cNvPr>
          <p:cNvSpPr/>
          <p:nvPr/>
        </p:nvSpPr>
        <p:spPr>
          <a:xfrm>
            <a:off x="595465" y="1053779"/>
            <a:ext cx="2844000" cy="9144"/>
          </a:xfrm>
          <a:prstGeom prst="rect">
            <a:avLst/>
          </a:prstGeom>
          <a:solidFill>
            <a:srgbClr val="00E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3401983-D92B-43EE-C158-088A1D5E7EE9}"/>
              </a:ext>
            </a:extLst>
          </p:cNvPr>
          <p:cNvGrpSpPr/>
          <p:nvPr/>
        </p:nvGrpSpPr>
        <p:grpSpPr>
          <a:xfrm>
            <a:off x="555007" y="1679068"/>
            <a:ext cx="3657600" cy="731520"/>
            <a:chOff x="555007" y="1679068"/>
            <a:chExt cx="3657600" cy="731520"/>
          </a:xfrm>
        </p:grpSpPr>
        <p:sp>
          <p:nvSpPr>
            <p:cNvPr id="67" name="Arrow: Pentagon 66">
              <a:extLst>
                <a:ext uri="{FF2B5EF4-FFF2-40B4-BE49-F238E27FC236}">
                  <a16:creationId xmlns:a16="http://schemas.microsoft.com/office/drawing/2014/main" id="{552755E3-0B22-4C05-932D-D80152ABBC5D}"/>
                </a:ext>
              </a:extLst>
            </p:cNvPr>
            <p:cNvSpPr/>
            <p:nvPr/>
          </p:nvSpPr>
          <p:spPr>
            <a:xfrm rot="10800000">
              <a:off x="555007" y="1679068"/>
              <a:ext cx="3657600" cy="731520"/>
            </a:xfrm>
            <a:prstGeom prst="homePlate">
              <a:avLst/>
            </a:prstGeom>
            <a:solidFill>
              <a:srgbClr val="00E6BF">
                <a:alpha val="10196"/>
              </a:srgbClr>
            </a:solidFill>
            <a:ln>
              <a:solidFill>
                <a:srgbClr val="00E6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1E0A85F-888B-6AD3-7747-C0163F4F4744}"/>
                </a:ext>
              </a:extLst>
            </p:cNvPr>
            <p:cNvSpPr txBox="1"/>
            <p:nvPr/>
          </p:nvSpPr>
          <p:spPr>
            <a:xfrm>
              <a:off x="822730" y="1796561"/>
              <a:ext cx="3356712" cy="46166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00E6BF"/>
                  </a:solidFill>
                  <a:latin typeface="Century Gothic" panose="020B0502020202020204"/>
                </a:rPr>
                <a:t>Design Focused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27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9A51EB-33D6-BBFC-1CF6-14ED77FA025E}"/>
              </a:ext>
            </a:extLst>
          </p:cNvPr>
          <p:cNvSpPr txBox="1"/>
          <p:nvPr/>
        </p:nvSpPr>
        <p:spPr>
          <a:xfrm>
            <a:off x="506627" y="421009"/>
            <a:ext cx="3811373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Revenue Model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D155F8-05B7-138D-943C-5680792EEC05}"/>
              </a:ext>
            </a:extLst>
          </p:cNvPr>
          <p:cNvGrpSpPr/>
          <p:nvPr/>
        </p:nvGrpSpPr>
        <p:grpSpPr>
          <a:xfrm>
            <a:off x="748577" y="1966749"/>
            <a:ext cx="2743200" cy="2743200"/>
            <a:chOff x="748578" y="1692906"/>
            <a:chExt cx="2743200" cy="27432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9F42F54-009C-AE5C-6638-4DF8D51D3982}"/>
                </a:ext>
              </a:extLst>
            </p:cNvPr>
            <p:cNvSpPr/>
            <p:nvPr/>
          </p:nvSpPr>
          <p:spPr>
            <a:xfrm>
              <a:off x="748578" y="1692906"/>
              <a:ext cx="2743200" cy="2743200"/>
            </a:xfrm>
            <a:prstGeom prst="ellipse">
              <a:avLst/>
            </a:prstGeom>
            <a:gradFill flip="none" rotWithShape="1">
              <a:gsLst>
                <a:gs pos="0">
                  <a:srgbClr val="1F4C43">
                    <a:shade val="30000"/>
                    <a:satMod val="115000"/>
                  </a:srgbClr>
                </a:gs>
                <a:gs pos="50000">
                  <a:srgbClr val="1F4C43">
                    <a:shade val="67500"/>
                    <a:satMod val="115000"/>
                  </a:srgbClr>
                </a:gs>
                <a:gs pos="100000">
                  <a:srgbClr val="1F4C43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0998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6444435-8F92-F0A1-F2E8-90200CCAC340}"/>
                </a:ext>
              </a:extLst>
            </p:cNvPr>
            <p:cNvSpPr txBox="1"/>
            <p:nvPr/>
          </p:nvSpPr>
          <p:spPr>
            <a:xfrm>
              <a:off x="910393" y="2057711"/>
              <a:ext cx="2419569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STANDARD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EAABAD-ECAB-8544-5A9D-5FD65778CF26}"/>
                </a:ext>
              </a:extLst>
            </p:cNvPr>
            <p:cNvSpPr txBox="1"/>
            <p:nvPr/>
          </p:nvSpPr>
          <p:spPr>
            <a:xfrm>
              <a:off x="748578" y="2802896"/>
              <a:ext cx="2743200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E6B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$</a:t>
              </a:r>
              <a:r>
                <a:rPr lang="en-US" sz="2800" dirty="0">
                  <a:solidFill>
                    <a:srgbClr val="00E6BF"/>
                  </a:solidFill>
                  <a:latin typeface="Century Gothic" panose="020B0502020202020204"/>
                </a:rPr>
                <a:t>5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E6B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k – 20k/yr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CD5A64-177D-F6E3-3D27-2E8A3BC92919}"/>
                </a:ext>
              </a:extLst>
            </p:cNvPr>
            <p:cNvSpPr txBox="1"/>
            <p:nvPr/>
          </p:nvSpPr>
          <p:spPr>
            <a:xfrm>
              <a:off x="1205778" y="3571439"/>
              <a:ext cx="1828800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EDED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Boutique Firms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A35F08-0234-8E43-1B66-001C9AC3C023}"/>
                </a:ext>
              </a:extLst>
            </p:cNvPr>
            <p:cNvGrpSpPr/>
            <p:nvPr/>
          </p:nvGrpSpPr>
          <p:grpSpPr>
            <a:xfrm>
              <a:off x="796203" y="2750181"/>
              <a:ext cx="2651760" cy="628650"/>
              <a:chOff x="680089" y="2759075"/>
              <a:chExt cx="2651760" cy="62865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DA31234-9859-E9E3-AE2F-3E62182C17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089" y="2759075"/>
                <a:ext cx="2651760" cy="0"/>
              </a:xfrm>
              <a:prstGeom prst="line">
                <a:avLst/>
              </a:prstGeom>
              <a:ln>
                <a:solidFill>
                  <a:srgbClr val="2099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7309A8B-3F0D-2FB5-167A-D504052880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089" y="3387725"/>
                <a:ext cx="2651760" cy="0"/>
              </a:xfrm>
              <a:prstGeom prst="line">
                <a:avLst/>
              </a:prstGeom>
              <a:ln>
                <a:solidFill>
                  <a:srgbClr val="2099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F3821E-CB2A-037B-87A8-48EC6C2A905C}"/>
              </a:ext>
            </a:extLst>
          </p:cNvPr>
          <p:cNvGrpSpPr/>
          <p:nvPr/>
        </p:nvGrpSpPr>
        <p:grpSpPr>
          <a:xfrm>
            <a:off x="4279923" y="1829589"/>
            <a:ext cx="3017520" cy="3017520"/>
            <a:chOff x="4723556" y="1692906"/>
            <a:chExt cx="3017520" cy="301752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BF93C1F-63B3-6D23-080E-39A2A3CA46FB}"/>
                </a:ext>
              </a:extLst>
            </p:cNvPr>
            <p:cNvSpPr/>
            <p:nvPr/>
          </p:nvSpPr>
          <p:spPr>
            <a:xfrm>
              <a:off x="4723556" y="1692906"/>
              <a:ext cx="3017520" cy="3017520"/>
            </a:xfrm>
            <a:prstGeom prst="ellipse">
              <a:avLst/>
            </a:prstGeom>
            <a:gradFill flip="none" rotWithShape="1">
              <a:gsLst>
                <a:gs pos="0">
                  <a:srgbClr val="1F4C43">
                    <a:shade val="30000"/>
                    <a:satMod val="115000"/>
                  </a:srgbClr>
                </a:gs>
                <a:gs pos="50000">
                  <a:srgbClr val="1F4C43">
                    <a:shade val="67500"/>
                    <a:satMod val="115000"/>
                  </a:srgbClr>
                </a:gs>
                <a:gs pos="100000">
                  <a:srgbClr val="1F4C43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0998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9E6CD0-D2C1-B6B8-76F4-91C97F748EFC}"/>
                </a:ext>
              </a:extLst>
            </p:cNvPr>
            <p:cNvSpPr txBox="1"/>
            <p:nvPr/>
          </p:nvSpPr>
          <p:spPr>
            <a:xfrm>
              <a:off x="5018339" y="2194871"/>
              <a:ext cx="2419569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PREMIUM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D277D5-5BD8-CA97-F6C4-B05B354A4B43}"/>
                </a:ext>
              </a:extLst>
            </p:cNvPr>
            <p:cNvSpPr txBox="1"/>
            <p:nvPr/>
          </p:nvSpPr>
          <p:spPr>
            <a:xfrm>
              <a:off x="4803566" y="2940056"/>
              <a:ext cx="2857500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E6B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$60k – 100k/yr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D461C8-C200-2C19-99B3-79A329F8BB7E}"/>
                </a:ext>
              </a:extLst>
            </p:cNvPr>
            <p:cNvSpPr txBox="1"/>
            <p:nvPr/>
          </p:nvSpPr>
          <p:spPr>
            <a:xfrm>
              <a:off x="5313724" y="3708599"/>
              <a:ext cx="1828800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EDED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Large Firms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1E9AAB7-911C-531D-CA2C-9C2C3AA0F4C5}"/>
                </a:ext>
              </a:extLst>
            </p:cNvPr>
            <p:cNvGrpSpPr/>
            <p:nvPr/>
          </p:nvGrpSpPr>
          <p:grpSpPr>
            <a:xfrm>
              <a:off x="4755940" y="2887341"/>
              <a:ext cx="2944368" cy="628650"/>
              <a:chOff x="680089" y="2759075"/>
              <a:chExt cx="2651760" cy="628650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969EBA5-4E82-32E6-29CA-4040727CFD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089" y="2759075"/>
                <a:ext cx="2651760" cy="0"/>
              </a:xfrm>
              <a:prstGeom prst="line">
                <a:avLst/>
              </a:prstGeom>
              <a:ln>
                <a:solidFill>
                  <a:srgbClr val="2099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5198023-C4AB-3105-F68A-27622C3832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089" y="3387725"/>
                <a:ext cx="2651760" cy="0"/>
              </a:xfrm>
              <a:prstGeom prst="line">
                <a:avLst/>
              </a:prstGeom>
              <a:ln>
                <a:solidFill>
                  <a:srgbClr val="2099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4A015BA-5A32-4460-3703-B69C0B2556EE}"/>
              </a:ext>
            </a:extLst>
          </p:cNvPr>
          <p:cNvGrpSpPr/>
          <p:nvPr/>
        </p:nvGrpSpPr>
        <p:grpSpPr>
          <a:xfrm>
            <a:off x="8085589" y="1692906"/>
            <a:ext cx="3291840" cy="3291840"/>
            <a:chOff x="8771389" y="1692906"/>
            <a:chExt cx="3291840" cy="32918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BC7A3C5-3E92-E04C-CF95-BEE53A4C03A8}"/>
                </a:ext>
              </a:extLst>
            </p:cNvPr>
            <p:cNvSpPr/>
            <p:nvPr/>
          </p:nvSpPr>
          <p:spPr>
            <a:xfrm>
              <a:off x="8771389" y="1692906"/>
              <a:ext cx="3291840" cy="3291840"/>
            </a:xfrm>
            <a:prstGeom prst="ellipse">
              <a:avLst/>
            </a:prstGeom>
            <a:gradFill flip="none" rotWithShape="1">
              <a:gsLst>
                <a:gs pos="0">
                  <a:srgbClr val="1F4C43">
                    <a:shade val="30000"/>
                    <a:satMod val="115000"/>
                  </a:srgbClr>
                </a:gs>
                <a:gs pos="50000">
                  <a:srgbClr val="1F4C43">
                    <a:shade val="67500"/>
                    <a:satMod val="115000"/>
                  </a:srgbClr>
                </a:gs>
                <a:gs pos="100000">
                  <a:srgbClr val="1F4C43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0998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12753D-84C2-550E-6365-476E375789CD}"/>
                </a:ext>
              </a:extLst>
            </p:cNvPr>
            <p:cNvSpPr txBox="1"/>
            <p:nvPr/>
          </p:nvSpPr>
          <p:spPr>
            <a:xfrm>
              <a:off x="9061414" y="2331554"/>
              <a:ext cx="2711790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ENTERPRISE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F76FBD-FD73-F0DD-D952-992BB777C8C4}"/>
                </a:ext>
              </a:extLst>
            </p:cNvPr>
            <p:cNvSpPr txBox="1"/>
            <p:nvPr/>
          </p:nvSpPr>
          <p:spPr>
            <a:xfrm>
              <a:off x="9014297" y="3077216"/>
              <a:ext cx="2806024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E6B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$200k+/yr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75E4BF-FEFF-F6F1-691D-1CC9F378A5AF}"/>
                </a:ext>
              </a:extLst>
            </p:cNvPr>
            <p:cNvSpPr txBox="1"/>
            <p:nvPr/>
          </p:nvSpPr>
          <p:spPr>
            <a:xfrm>
              <a:off x="9356861" y="3845282"/>
              <a:ext cx="2120896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EDED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Very Large Firms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54BC299-18E5-8F94-6FDE-A841D312165C}"/>
                </a:ext>
              </a:extLst>
            </p:cNvPr>
            <p:cNvGrpSpPr/>
            <p:nvPr/>
          </p:nvGrpSpPr>
          <p:grpSpPr>
            <a:xfrm>
              <a:off x="8809085" y="3024501"/>
              <a:ext cx="3200400" cy="628650"/>
              <a:chOff x="680089" y="2759075"/>
              <a:chExt cx="2651760" cy="62865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F02B8E2-0851-BC3C-202E-E659F75336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089" y="2759075"/>
                <a:ext cx="2651760" cy="0"/>
              </a:xfrm>
              <a:prstGeom prst="line">
                <a:avLst/>
              </a:prstGeom>
              <a:ln>
                <a:solidFill>
                  <a:srgbClr val="2099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6CF8939-F711-6FD2-9AFD-C7344FF4E6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089" y="3387725"/>
                <a:ext cx="2651760" cy="0"/>
              </a:xfrm>
              <a:prstGeom prst="line">
                <a:avLst/>
              </a:prstGeom>
              <a:ln>
                <a:solidFill>
                  <a:srgbClr val="2099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508AF2-557B-4B2B-EAE1-32CF4482DF9A}"/>
              </a:ext>
            </a:extLst>
          </p:cNvPr>
          <p:cNvGrpSpPr/>
          <p:nvPr/>
        </p:nvGrpSpPr>
        <p:grpSpPr>
          <a:xfrm>
            <a:off x="792771" y="5154050"/>
            <a:ext cx="4925857" cy="1038466"/>
            <a:chOff x="531514" y="1413864"/>
            <a:chExt cx="4925857" cy="103846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7490EDC-664D-186F-C1EB-2105C503E636}"/>
                </a:ext>
              </a:extLst>
            </p:cNvPr>
            <p:cNvSpPr txBox="1"/>
            <p:nvPr/>
          </p:nvSpPr>
          <p:spPr>
            <a:xfrm>
              <a:off x="784973" y="1467445"/>
              <a:ext cx="4672398" cy="9848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EDED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Pricing dependent on levers: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EDED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No. of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6B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publication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EDED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No. of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6B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seats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03E239-277F-745B-557C-637220B9A84A}"/>
                </a:ext>
              </a:extLst>
            </p:cNvPr>
            <p:cNvSpPr txBox="1"/>
            <p:nvPr/>
          </p:nvSpPr>
          <p:spPr>
            <a:xfrm>
              <a:off x="531514" y="1413864"/>
              <a:ext cx="34015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E6BF"/>
                  </a:solidFill>
                  <a:effectLst/>
                  <a:uLnTx/>
                  <a:uFillTx/>
                  <a:latin typeface="Proxima Nova Rg" panose="02000506030000020004" pitchFamily="2" charset="0"/>
                  <a:ea typeface="+mn-ea"/>
                  <a:cs typeface="+mn-cs"/>
                </a:rPr>
                <a:t>■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CAEDE5E-55FA-18D3-0727-89AA1BF0902D}"/>
              </a:ext>
            </a:extLst>
          </p:cNvPr>
          <p:cNvSpPr/>
          <p:nvPr/>
        </p:nvSpPr>
        <p:spPr>
          <a:xfrm>
            <a:off x="595465" y="1039641"/>
            <a:ext cx="3600000" cy="9144"/>
          </a:xfrm>
          <a:prstGeom prst="rect">
            <a:avLst/>
          </a:prstGeom>
          <a:solidFill>
            <a:srgbClr val="00E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844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0673AA-64E5-A833-AA06-A689FE09A312}"/>
              </a:ext>
            </a:extLst>
          </p:cNvPr>
          <p:cNvSpPr txBox="1"/>
          <p:nvPr/>
        </p:nvSpPr>
        <p:spPr>
          <a:xfrm>
            <a:off x="506627" y="421009"/>
            <a:ext cx="11119316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Go-to-Market: Ecosystem-Led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E23AC6-A4C0-D554-D98C-A0249D6E27C1}"/>
              </a:ext>
            </a:extLst>
          </p:cNvPr>
          <p:cNvSpPr/>
          <p:nvPr/>
        </p:nvSpPr>
        <p:spPr>
          <a:xfrm>
            <a:off x="609604" y="1049030"/>
            <a:ext cx="3108960" cy="9144"/>
          </a:xfrm>
          <a:prstGeom prst="rect">
            <a:avLst/>
          </a:prstGeom>
          <a:solidFill>
            <a:srgbClr val="00E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46588C-7C34-BD90-94FA-54E08E270CB8}"/>
              </a:ext>
            </a:extLst>
          </p:cNvPr>
          <p:cNvGrpSpPr/>
          <p:nvPr/>
        </p:nvGrpSpPr>
        <p:grpSpPr>
          <a:xfrm>
            <a:off x="886571" y="3122072"/>
            <a:ext cx="5209428" cy="1552054"/>
            <a:chOff x="581769" y="1380357"/>
            <a:chExt cx="5209428" cy="15520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21A250-D9E6-3849-947F-F4FA9B722451}"/>
                </a:ext>
              </a:extLst>
            </p:cNvPr>
            <p:cNvSpPr txBox="1"/>
            <p:nvPr/>
          </p:nvSpPr>
          <p:spPr>
            <a:xfrm>
              <a:off x="581769" y="1380357"/>
              <a:ext cx="4211904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DED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Channel Partner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E6B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Aurigin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DED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6E066A-F77D-ADC3-9979-D51FF0803865}"/>
                </a:ext>
              </a:extLst>
            </p:cNvPr>
            <p:cNvSpPr txBox="1"/>
            <p:nvPr/>
          </p:nvSpPr>
          <p:spPr>
            <a:xfrm>
              <a:off x="592322" y="1985553"/>
              <a:ext cx="5198875" cy="400110"/>
            </a:xfrm>
            <a:prstGeom prst="rect">
              <a:avLst/>
            </a:prstGeom>
            <a:noFill/>
          </p:spPr>
          <p:txBody>
            <a:bodyPr vert="horz" wrap="square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DEDED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60,000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EDED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relevant customers for inttent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1A836-84B0-0543-86A0-1279C69600C2}"/>
                </a:ext>
              </a:extLst>
            </p:cNvPr>
            <p:cNvSpPr txBox="1"/>
            <p:nvPr/>
          </p:nvSpPr>
          <p:spPr>
            <a:xfrm>
              <a:off x="606837" y="2532301"/>
              <a:ext cx="4719904" cy="400110"/>
            </a:xfrm>
            <a:prstGeom prst="rect">
              <a:avLst/>
            </a:prstGeom>
            <a:noFill/>
          </p:spPr>
          <p:txBody>
            <a:bodyPr vert="horz" wrap="square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12,000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EDED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advisories (boutique IBs)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20349AB-D9C7-7807-42C5-D21425535593}"/>
              </a:ext>
            </a:extLst>
          </p:cNvPr>
          <p:cNvSpPr txBox="1"/>
          <p:nvPr/>
        </p:nvSpPr>
        <p:spPr>
          <a:xfrm>
            <a:off x="886570" y="1926976"/>
            <a:ext cx="549245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Selling to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vertical we know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well: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8E16CB7-9B5A-3E0D-FBE9-E4202EBF2694}"/>
              </a:ext>
            </a:extLst>
          </p:cNvPr>
          <p:cNvGrpSpPr/>
          <p:nvPr/>
        </p:nvGrpSpPr>
        <p:grpSpPr>
          <a:xfrm>
            <a:off x="-92764" y="6313976"/>
            <a:ext cx="12324520" cy="1623391"/>
            <a:chOff x="-92764" y="-1"/>
            <a:chExt cx="12324520" cy="162339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8CF46B-21BB-7D15-BAF4-7680EE06987C}"/>
                </a:ext>
              </a:extLst>
            </p:cNvPr>
            <p:cNvGrpSpPr/>
            <p:nvPr/>
          </p:nvGrpSpPr>
          <p:grpSpPr>
            <a:xfrm>
              <a:off x="-92764" y="-1"/>
              <a:ext cx="12324520" cy="821636"/>
              <a:chOff x="-92764" y="-1"/>
              <a:chExt cx="12324520" cy="821636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71088579-A2AC-354E-75D0-773462E4D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10365" t="-11732" r="-1761" b="-16633"/>
              <a:stretch/>
            </p:blipFill>
            <p:spPr>
              <a:xfrm rot="10800000">
                <a:off x="-92764" y="-1"/>
                <a:ext cx="6188765" cy="821636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2621C81F-451A-03BB-10BA-4EF619E5D0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10365" t="-11732" r="-1761" b="-16633"/>
              <a:stretch/>
            </p:blipFill>
            <p:spPr>
              <a:xfrm rot="10800000">
                <a:off x="6042991" y="-1"/>
                <a:ext cx="6188765" cy="82163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F099550-3E01-2BDE-B39B-305CA52AA031}"/>
                </a:ext>
              </a:extLst>
            </p:cNvPr>
            <p:cNvGrpSpPr/>
            <p:nvPr/>
          </p:nvGrpSpPr>
          <p:grpSpPr>
            <a:xfrm>
              <a:off x="-92764" y="801754"/>
              <a:ext cx="12324520" cy="821636"/>
              <a:chOff x="-92764" y="-1"/>
              <a:chExt cx="12324520" cy="821636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C1A8BBC8-A73A-3578-D22A-6279C17326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10365" t="-11732" r="-1761" b="-16633"/>
              <a:stretch/>
            </p:blipFill>
            <p:spPr>
              <a:xfrm rot="10800000">
                <a:off x="-92764" y="-1"/>
                <a:ext cx="6188765" cy="821636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402F839E-EFC0-EA52-4D2A-2E8047BE7B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10365" t="-11732" r="-1761" b="-16633"/>
              <a:stretch/>
            </p:blipFill>
            <p:spPr>
              <a:xfrm rot="10800000">
                <a:off x="6042991" y="-1"/>
                <a:ext cx="6188765" cy="821636"/>
              </a:xfrm>
              <a:prstGeom prst="rect">
                <a:avLst/>
              </a:prstGeom>
            </p:spPr>
          </p:pic>
        </p:grpSp>
      </p:grp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FAFF6C8-036B-FF91-3705-6179FC41F7B6}"/>
              </a:ext>
            </a:extLst>
          </p:cNvPr>
          <p:cNvGraphicFramePr/>
          <p:nvPr/>
        </p:nvGraphicFramePr>
        <p:xfrm>
          <a:off x="5529944" y="1082458"/>
          <a:ext cx="6908800" cy="463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F0E3A8D3-3F79-BC7F-4419-2976EF75B1BE}"/>
              </a:ext>
            </a:extLst>
          </p:cNvPr>
          <p:cNvSpPr txBox="1"/>
          <p:nvPr/>
        </p:nvSpPr>
        <p:spPr>
          <a:xfrm>
            <a:off x="562772" y="1943738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51E87D-77DF-249A-A10C-3371A5106AF7}"/>
              </a:ext>
            </a:extLst>
          </p:cNvPr>
          <p:cNvSpPr txBox="1"/>
          <p:nvPr/>
        </p:nvSpPr>
        <p:spPr>
          <a:xfrm>
            <a:off x="562772" y="3183627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371838-2DF6-F05B-B6EA-648E4BD691AB}"/>
              </a:ext>
            </a:extLst>
          </p:cNvPr>
          <p:cNvSpPr txBox="1"/>
          <p:nvPr/>
        </p:nvSpPr>
        <p:spPr>
          <a:xfrm>
            <a:off x="7536431" y="4288905"/>
            <a:ext cx="2738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Direct Corps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E6B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2EF8D4-9808-E177-3F5E-375566C29415}"/>
              </a:ext>
            </a:extLst>
          </p:cNvPr>
          <p:cNvSpPr txBox="1"/>
          <p:nvPr/>
        </p:nvSpPr>
        <p:spPr>
          <a:xfrm>
            <a:off x="6807198" y="2576728"/>
            <a:ext cx="2216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Funds,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Acquirers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E6B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84B3BE-8824-CC3C-5171-172FECC14A61}"/>
              </a:ext>
            </a:extLst>
          </p:cNvPr>
          <p:cNvSpPr txBox="1"/>
          <p:nvPr/>
        </p:nvSpPr>
        <p:spPr>
          <a:xfrm>
            <a:off x="8624999" y="2241754"/>
            <a:ext cx="2738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12,000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F4C43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Boutique IBs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($200 Mn market)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53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B58D8E-E83C-A297-A272-4668E0DE9D37}"/>
              </a:ext>
            </a:extLst>
          </p:cNvPr>
          <p:cNvSpPr txBox="1"/>
          <p:nvPr/>
        </p:nvSpPr>
        <p:spPr>
          <a:xfrm>
            <a:off x="506627" y="421009"/>
            <a:ext cx="216400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Traction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FAAD77C-D1D1-1693-D465-15466AE297D2}"/>
              </a:ext>
            </a:extLst>
          </p:cNvPr>
          <p:cNvSpPr/>
          <p:nvPr/>
        </p:nvSpPr>
        <p:spPr>
          <a:xfrm>
            <a:off x="643707" y="1469572"/>
            <a:ext cx="2194560" cy="2194560"/>
          </a:xfrm>
          <a:prstGeom prst="ellipse">
            <a:avLst/>
          </a:prstGeom>
          <a:solidFill>
            <a:srgbClr val="080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B74DA5-1F19-B58F-ED2A-A15E2D9045E6}"/>
              </a:ext>
            </a:extLst>
          </p:cNvPr>
          <p:cNvGrpSpPr/>
          <p:nvPr/>
        </p:nvGrpSpPr>
        <p:grpSpPr>
          <a:xfrm>
            <a:off x="629919" y="4194828"/>
            <a:ext cx="2222137" cy="2194560"/>
            <a:chOff x="609603" y="1600200"/>
            <a:chExt cx="2222137" cy="219456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BA6C63E-999D-3B12-581E-7C059A9386C9}"/>
                </a:ext>
              </a:extLst>
            </p:cNvPr>
            <p:cNvSpPr/>
            <p:nvPr/>
          </p:nvSpPr>
          <p:spPr>
            <a:xfrm>
              <a:off x="623391" y="1600200"/>
              <a:ext cx="2194560" cy="2194560"/>
            </a:xfrm>
            <a:prstGeom prst="ellipse">
              <a:avLst/>
            </a:prstGeom>
            <a:solidFill>
              <a:srgbClr val="0808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6FC9DB-91B8-F0A8-253B-4DF04E0C731A}"/>
                </a:ext>
              </a:extLst>
            </p:cNvPr>
            <p:cNvSpPr txBox="1"/>
            <p:nvPr/>
          </p:nvSpPr>
          <p:spPr>
            <a:xfrm>
              <a:off x="609603" y="2305065"/>
              <a:ext cx="2222137" cy="7848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Partnership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discussions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34F9513-B705-C374-9568-F4034FD49D5E}"/>
              </a:ext>
            </a:extLst>
          </p:cNvPr>
          <p:cNvGrpSpPr/>
          <p:nvPr/>
        </p:nvGrpSpPr>
        <p:grpSpPr>
          <a:xfrm>
            <a:off x="3183091" y="1832881"/>
            <a:ext cx="2893860" cy="1498720"/>
            <a:chOff x="3274714" y="1755272"/>
            <a:chExt cx="2893860" cy="14987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741075-7930-B596-202F-11DE0ACCAB72}"/>
                </a:ext>
              </a:extLst>
            </p:cNvPr>
            <p:cNvGrpSpPr/>
            <p:nvPr/>
          </p:nvGrpSpPr>
          <p:grpSpPr>
            <a:xfrm>
              <a:off x="3274714" y="1755272"/>
              <a:ext cx="2893860" cy="377621"/>
              <a:chOff x="531514" y="1444642"/>
              <a:chExt cx="2893860" cy="377621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AB144B-336C-B44F-DB20-221AD9B8C218}"/>
                  </a:ext>
                </a:extLst>
              </p:cNvPr>
              <p:cNvSpPr txBox="1"/>
              <p:nvPr/>
            </p:nvSpPr>
            <p:spPr>
              <a:xfrm>
                <a:off x="784974" y="1452931"/>
                <a:ext cx="2640400" cy="3693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EDED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LOIs - $180k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EDED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(+ $35k WL)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2AB5C6-2F04-3E50-0AA3-98E828A81706}"/>
                  </a:ext>
                </a:extLst>
              </p:cNvPr>
              <p:cNvSpPr txBox="1"/>
              <p:nvPr/>
            </p:nvSpPr>
            <p:spPr>
              <a:xfrm>
                <a:off x="531514" y="1444642"/>
                <a:ext cx="308098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6BF"/>
                    </a:solidFill>
                    <a:effectLst/>
                    <a:uLnTx/>
                    <a:uFillTx/>
                    <a:latin typeface="Proxima Nova Rg" panose="02000506030000020004" pitchFamily="2" charset="0"/>
                    <a:ea typeface="+mn-ea"/>
                    <a:cs typeface="+mn-cs"/>
                  </a:rPr>
                  <a:t>■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0CF85B-95FC-5887-28F3-2D37734B84CE}"/>
                </a:ext>
              </a:extLst>
            </p:cNvPr>
            <p:cNvGrpSpPr/>
            <p:nvPr/>
          </p:nvGrpSpPr>
          <p:grpSpPr>
            <a:xfrm>
              <a:off x="3274714" y="2284169"/>
              <a:ext cx="2168143" cy="377621"/>
              <a:chOff x="531514" y="1444642"/>
              <a:chExt cx="2168143" cy="377621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AB6963-7D56-C57E-429F-031274D6B82F}"/>
                  </a:ext>
                </a:extLst>
              </p:cNvPr>
              <p:cNvSpPr txBox="1"/>
              <p:nvPr/>
            </p:nvSpPr>
            <p:spPr>
              <a:xfrm>
                <a:off x="784973" y="1452931"/>
                <a:ext cx="1914684" cy="3693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EDED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Premium - $80k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5B493-4DF9-C2C6-A87C-2406EB6EDD47}"/>
                  </a:ext>
                </a:extLst>
              </p:cNvPr>
              <p:cNvSpPr txBox="1"/>
              <p:nvPr/>
            </p:nvSpPr>
            <p:spPr>
              <a:xfrm>
                <a:off x="531514" y="1444642"/>
                <a:ext cx="308098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6BF"/>
                    </a:solidFill>
                    <a:effectLst/>
                    <a:uLnTx/>
                    <a:uFillTx/>
                    <a:latin typeface="Proxima Nova Rg" panose="02000506030000020004" pitchFamily="2" charset="0"/>
                    <a:ea typeface="+mn-ea"/>
                    <a:cs typeface="+mn-cs"/>
                  </a:rPr>
                  <a:t>■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8D3D6B6-ACFA-979A-C0B7-6118E4B07196}"/>
                </a:ext>
              </a:extLst>
            </p:cNvPr>
            <p:cNvGrpSpPr/>
            <p:nvPr/>
          </p:nvGrpSpPr>
          <p:grpSpPr>
            <a:xfrm>
              <a:off x="3274714" y="2813066"/>
              <a:ext cx="2308022" cy="440926"/>
              <a:chOff x="531514" y="1413864"/>
              <a:chExt cx="2308022" cy="44092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EF81A5-FB3D-99FA-2D09-0DDD6E79A680}"/>
                  </a:ext>
                </a:extLst>
              </p:cNvPr>
              <p:cNvSpPr txBox="1"/>
              <p:nvPr/>
            </p:nvSpPr>
            <p:spPr>
              <a:xfrm>
                <a:off x="784973" y="1423903"/>
                <a:ext cx="2054563" cy="43088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Total - $ 295k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C38090-4619-BCED-B5DC-966D42623B70}"/>
                  </a:ext>
                </a:extLst>
              </p:cNvPr>
              <p:cNvSpPr txBox="1"/>
              <p:nvPr/>
            </p:nvSpPr>
            <p:spPr>
              <a:xfrm>
                <a:off x="531514" y="1413864"/>
                <a:ext cx="340158" cy="400110"/>
              </a:xfrm>
              <a:prstGeom prst="rect">
                <a:avLst/>
              </a:prstGeom>
              <a:solidFill>
                <a:srgbClr val="141414"/>
              </a:solidFill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6BF"/>
                    </a:solidFill>
                    <a:effectLst/>
                    <a:uLnTx/>
                    <a:uFillTx/>
                    <a:latin typeface="Proxima Nova Rg" panose="02000506030000020004" pitchFamily="2" charset="0"/>
                    <a:ea typeface="+mn-ea"/>
                    <a:cs typeface="+mn-cs"/>
                  </a:rPr>
                  <a:t>■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ACF4D9-FB38-91EA-18EB-68172EA93285}"/>
              </a:ext>
            </a:extLst>
          </p:cNvPr>
          <p:cNvGrpSpPr/>
          <p:nvPr/>
        </p:nvGrpSpPr>
        <p:grpSpPr>
          <a:xfrm>
            <a:off x="6572342" y="1736126"/>
            <a:ext cx="4911300" cy="1661452"/>
            <a:chOff x="6572342" y="1527628"/>
            <a:chExt cx="4911300" cy="1661452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AFE02A33-8056-B756-8FEC-9E9E097D05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9" t="5664" r="19477" b="27430"/>
            <a:stretch/>
          </p:blipFill>
          <p:spPr bwMode="auto">
            <a:xfrm>
              <a:off x="6572343" y="1527628"/>
              <a:ext cx="1403658" cy="892206"/>
            </a:xfrm>
            <a:prstGeom prst="roundRect">
              <a:avLst>
                <a:gd name="adj" fmla="val 9979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8" descr="Square Associates Pte Ltd (Singapore) logo">
              <a:extLst>
                <a:ext uri="{FF2B5EF4-FFF2-40B4-BE49-F238E27FC236}">
                  <a16:creationId xmlns:a16="http://schemas.microsoft.com/office/drawing/2014/main" id="{B49E2C53-03C2-34DF-03E0-0F5F7DD01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0602" y="1630258"/>
              <a:ext cx="1463040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Paley Madison Partners LLC">
              <a:extLst>
                <a:ext uri="{FF2B5EF4-FFF2-40B4-BE49-F238E27FC236}">
                  <a16:creationId xmlns:a16="http://schemas.microsoft.com/office/drawing/2014/main" id="{FD7786E5-4C72-B750-A2C0-C1A7E9BBF6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342" y="2683497"/>
              <a:ext cx="1769541" cy="50558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Panya Capital">
              <a:extLst>
                <a:ext uri="{FF2B5EF4-FFF2-40B4-BE49-F238E27FC236}">
                  <a16:creationId xmlns:a16="http://schemas.microsoft.com/office/drawing/2014/main" id="{544EC69A-EDB8-1558-110B-F4446565A1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6672" y="2662232"/>
              <a:ext cx="1309141" cy="459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https://venturegarage.in/wp-content/uploads/2017/08/Venture-garage-logo-png.png">
              <a:extLst>
                <a:ext uri="{FF2B5EF4-FFF2-40B4-BE49-F238E27FC236}">
                  <a16:creationId xmlns:a16="http://schemas.microsoft.com/office/drawing/2014/main" id="{EAB6B953-4D6D-2743-2819-ED2978D9AE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104" y="1691783"/>
              <a:ext cx="1463040" cy="515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699B9A2-D911-DDA7-D8A6-31924B86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2409" y="5020727"/>
            <a:ext cx="2524126" cy="662728"/>
          </a:xfrm>
          <a:prstGeom prst="round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3BFBAD89-DD57-24D1-AEB3-BAB8BED0DDD9}"/>
              </a:ext>
            </a:extLst>
          </p:cNvPr>
          <p:cNvSpPr/>
          <p:nvPr/>
        </p:nvSpPr>
        <p:spPr>
          <a:xfrm>
            <a:off x="6318723" y="4680408"/>
            <a:ext cx="5125417" cy="1382971"/>
          </a:xfrm>
          <a:prstGeom prst="wedgeRoundRectCallout">
            <a:avLst>
              <a:gd name="adj1" fmla="val -59089"/>
              <a:gd name="adj2" fmla="val -2200"/>
              <a:gd name="adj3" fmla="val 16667"/>
            </a:avLst>
          </a:prstGeom>
          <a:gradFill flip="none" rotWithShape="1">
            <a:gsLst>
              <a:gs pos="0">
                <a:srgbClr val="1F4C43">
                  <a:shade val="30000"/>
                  <a:satMod val="115000"/>
                </a:srgbClr>
              </a:gs>
              <a:gs pos="50000">
                <a:srgbClr val="1F4C43">
                  <a:shade val="67500"/>
                  <a:satMod val="115000"/>
                </a:srgbClr>
              </a:gs>
              <a:gs pos="100000">
                <a:srgbClr val="1F4C43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“We are amazed by Inttent.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All 1,800 companies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listed on the LSE should be using it”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DEDED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7DBCB3-130B-F761-339E-B888C5E22D17}"/>
              </a:ext>
            </a:extLst>
          </p:cNvPr>
          <p:cNvSpPr/>
          <p:nvPr/>
        </p:nvSpPr>
        <p:spPr>
          <a:xfrm>
            <a:off x="624118" y="1024089"/>
            <a:ext cx="1800000" cy="9144"/>
          </a:xfrm>
          <a:prstGeom prst="rect">
            <a:avLst/>
          </a:prstGeom>
          <a:solidFill>
            <a:srgbClr val="00E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1C3A7D-752E-C19B-2381-C932A7D9CDC9}"/>
              </a:ext>
            </a:extLst>
          </p:cNvPr>
          <p:cNvSpPr txBox="1"/>
          <p:nvPr/>
        </p:nvSpPr>
        <p:spPr>
          <a:xfrm>
            <a:off x="629919" y="2174437"/>
            <a:ext cx="2222137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Design Partners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and Referrals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EDED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346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7369E4-0F59-02F8-7421-167622853404}"/>
              </a:ext>
            </a:extLst>
          </p:cNvPr>
          <p:cNvSpPr txBox="1"/>
          <p:nvPr/>
        </p:nvSpPr>
        <p:spPr>
          <a:xfrm>
            <a:off x="438628" y="421009"/>
            <a:ext cx="9883723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300" dirty="0">
                <a:solidFill>
                  <a:prstClr val="white">
                    <a:lumMod val="95000"/>
                  </a:prstClr>
                </a:solidFill>
                <a:latin typeface="Century Gothic" panose="020B0502020202020204"/>
              </a:rPr>
              <a:t>Financial Stats</a:t>
            </a:r>
            <a:endParaRPr kumimoji="0" lang="en-US" sz="3200" b="0" i="0" u="none" strike="noStrike" kern="1200" cap="none" spc="30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C1ECF-291C-73FC-3865-1CCD93AF96AD}"/>
              </a:ext>
            </a:extLst>
          </p:cNvPr>
          <p:cNvSpPr txBox="1"/>
          <p:nvPr/>
        </p:nvSpPr>
        <p:spPr>
          <a:xfrm>
            <a:off x="768634" y="1462286"/>
            <a:ext cx="7610058" cy="3477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DEDEDE"/>
                </a:solidFill>
                <a:latin typeface="Century Gothic" panose="020B0502020202020204"/>
              </a:rPr>
              <a:t>Funding	: $1mn already raised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dirty="0">
              <a:solidFill>
                <a:srgbClr val="DEDEDE"/>
              </a:solidFill>
              <a:latin typeface="Century Gothic" panose="020B0502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DEDEDE"/>
                </a:solidFill>
                <a:latin typeface="Century Gothic" panose="020B0502020202020204"/>
              </a:rPr>
              <a:t>Gross Burn: $65k/</a:t>
            </a:r>
            <a:r>
              <a:rPr lang="en-GB" sz="2200" dirty="0" err="1">
                <a:solidFill>
                  <a:srgbClr val="DEDEDE"/>
                </a:solidFill>
                <a:latin typeface="Century Gothic" panose="020B0502020202020204"/>
              </a:rPr>
              <a:t>mth</a:t>
            </a:r>
            <a:r>
              <a:rPr lang="en-GB" sz="2200" dirty="0">
                <a:solidFill>
                  <a:srgbClr val="DEDEDE"/>
                </a:solidFill>
                <a:latin typeface="Century Gothic" panose="020B0502020202020204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DEDEDE"/>
                </a:solidFill>
                <a:latin typeface="Century Gothic" panose="020B0502020202020204"/>
              </a:rPr>
              <a:t>			  </a:t>
            </a:r>
            <a:r>
              <a:rPr lang="en-GB" sz="1600" dirty="0">
                <a:solidFill>
                  <a:srgbClr val="DEDEDE"/>
                </a:solidFill>
                <a:latin typeface="Century Gothic" panose="020B0502020202020204"/>
              </a:rPr>
              <a:t>(expanded post recent investment)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dirty="0">
              <a:solidFill>
                <a:srgbClr val="DEDEDE"/>
              </a:solidFill>
              <a:latin typeface="Century Gothic" panose="020B0502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DEDEDE"/>
                </a:solidFill>
                <a:latin typeface="Century Gothic" panose="020B0502020202020204"/>
              </a:rPr>
              <a:t>Forecast	: FY2024		FY2025		FY2026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DEDEDE"/>
                </a:solidFill>
                <a:latin typeface="Century Gothic" panose="020B0502020202020204"/>
              </a:rPr>
              <a:t>			  </a:t>
            </a:r>
            <a:r>
              <a:rPr lang="en-GB" sz="2200" dirty="0">
                <a:solidFill>
                  <a:srgbClr val="FFC000"/>
                </a:solidFill>
                <a:latin typeface="Century Gothic" panose="020B0502020202020204"/>
              </a:rPr>
              <a:t>$205k		$1.2mn		$3.6mn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dirty="0">
              <a:solidFill>
                <a:srgbClr val="DEDEDE"/>
              </a:solidFill>
              <a:latin typeface="Century Gothic" panose="020B0502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DEDEDE"/>
                </a:solidFill>
                <a:latin typeface="Century Gothic" panose="020B0502020202020204"/>
              </a:rPr>
              <a:t>Sales		: Aug-Dec conversion of LOIs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dirty="0">
              <a:solidFill>
                <a:srgbClr val="DEDEDE"/>
              </a:solidFill>
              <a:latin typeface="Century Gothic" panose="020B0502020202020204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56F211-4BA8-FF38-2D9E-CD433201C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372261" y="3108960"/>
            <a:ext cx="6771385" cy="64008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AAF2E43-2428-EEF8-F5AE-AF047B901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597009" y="3108960"/>
            <a:ext cx="6771385" cy="640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C91D56-A412-4FB7-3E6A-7AF39A0D5E26}"/>
              </a:ext>
            </a:extLst>
          </p:cNvPr>
          <p:cNvSpPr txBox="1"/>
          <p:nvPr/>
        </p:nvSpPr>
        <p:spPr>
          <a:xfrm>
            <a:off x="471762" y="1486324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6338EA-DD31-EADE-3F24-D354F6E66FC6}"/>
              </a:ext>
            </a:extLst>
          </p:cNvPr>
          <p:cNvSpPr txBox="1"/>
          <p:nvPr/>
        </p:nvSpPr>
        <p:spPr>
          <a:xfrm>
            <a:off x="479414" y="2179160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4931BE-D9ED-207B-4A30-6D9FC410FD78}"/>
              </a:ext>
            </a:extLst>
          </p:cNvPr>
          <p:cNvSpPr txBox="1"/>
          <p:nvPr/>
        </p:nvSpPr>
        <p:spPr>
          <a:xfrm>
            <a:off x="481735" y="3151538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0B0514-AE77-1A5D-2609-49B27717537A}"/>
              </a:ext>
            </a:extLst>
          </p:cNvPr>
          <p:cNvSpPr txBox="1"/>
          <p:nvPr/>
        </p:nvSpPr>
        <p:spPr>
          <a:xfrm>
            <a:off x="479414" y="4196204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B75DEA-7D8A-7502-B564-9A0C1EE31E2B}"/>
              </a:ext>
            </a:extLst>
          </p:cNvPr>
          <p:cNvSpPr/>
          <p:nvPr/>
        </p:nvSpPr>
        <p:spPr>
          <a:xfrm>
            <a:off x="624118" y="1024089"/>
            <a:ext cx="1800000" cy="9144"/>
          </a:xfrm>
          <a:prstGeom prst="rect">
            <a:avLst/>
          </a:prstGeom>
          <a:solidFill>
            <a:srgbClr val="00E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202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B80E72A-DCC2-0A3E-F9B1-01728EAA02CB}"/>
              </a:ext>
            </a:extLst>
          </p:cNvPr>
          <p:cNvCxnSpPr>
            <a:cxnSpLocks/>
          </p:cNvCxnSpPr>
          <p:nvPr/>
        </p:nvCxnSpPr>
        <p:spPr>
          <a:xfrm>
            <a:off x="2340406" y="5827645"/>
            <a:ext cx="3212255" cy="0"/>
          </a:xfrm>
          <a:prstGeom prst="line">
            <a:avLst/>
          </a:prstGeom>
          <a:ln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2CA56B9-6050-BE23-1826-1BAB06C16C73}"/>
              </a:ext>
            </a:extLst>
          </p:cNvPr>
          <p:cNvSpPr txBox="1"/>
          <p:nvPr/>
        </p:nvSpPr>
        <p:spPr>
          <a:xfrm>
            <a:off x="506627" y="421009"/>
            <a:ext cx="216400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Ask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D397BE-EFED-A8AA-24ED-1644670DA8D5}"/>
              </a:ext>
            </a:extLst>
          </p:cNvPr>
          <p:cNvGrpSpPr/>
          <p:nvPr/>
        </p:nvGrpSpPr>
        <p:grpSpPr>
          <a:xfrm>
            <a:off x="839126" y="1430356"/>
            <a:ext cx="6500921" cy="400110"/>
            <a:chOff x="784973" y="1452931"/>
            <a:chExt cx="6500921" cy="4001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EF400F-19B1-BEDD-DED0-9C7A935AE750}"/>
                </a:ext>
              </a:extLst>
            </p:cNvPr>
            <p:cNvSpPr txBox="1"/>
            <p:nvPr/>
          </p:nvSpPr>
          <p:spPr>
            <a:xfrm>
              <a:off x="784973" y="1452931"/>
              <a:ext cx="1798059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Raising Seed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4311A2-6B54-ACBD-6451-1296B75BD97A}"/>
                </a:ext>
              </a:extLst>
            </p:cNvPr>
            <p:cNvSpPr txBox="1"/>
            <p:nvPr/>
          </p:nvSpPr>
          <p:spPr>
            <a:xfrm>
              <a:off x="2607151" y="1452931"/>
              <a:ext cx="4678743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: </a:t>
              </a:r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latin typeface="Century Gothic" panose="020B0502020202020204"/>
                </a:rPr>
                <a:t>USD 1.5 Million </a:t>
              </a:r>
              <a:r>
                <a:rPr lang="en-US" sz="2000" dirty="0">
                  <a:solidFill>
                    <a:schemeClr val="bg1"/>
                  </a:solidFill>
                  <a:latin typeface="Century Gothic" panose="020B0502020202020204"/>
                </a:rPr>
                <a:t>(</a:t>
              </a:r>
              <a:r>
                <a:rPr lang="en-US" sz="2000" dirty="0">
                  <a:solidFill>
                    <a:srgbClr val="FFC000"/>
                  </a:solidFill>
                  <a:latin typeface="Century Gothic" panose="020B0502020202020204"/>
                </a:rPr>
                <a:t>$500k </a:t>
              </a:r>
              <a:r>
                <a:rPr lang="en-US" sz="2000" dirty="0">
                  <a:solidFill>
                    <a:schemeClr val="bg2"/>
                  </a:solidFill>
                  <a:latin typeface="Century Gothic" panose="020B0502020202020204"/>
                </a:rPr>
                <a:t>remaining</a:t>
              </a:r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latin typeface="Century Gothic" panose="020B0502020202020204"/>
                </a:rPr>
                <a:t>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C65CE9-6386-D82C-D718-F6FA53D3722F}"/>
              </a:ext>
            </a:extLst>
          </p:cNvPr>
          <p:cNvGrpSpPr/>
          <p:nvPr/>
        </p:nvGrpSpPr>
        <p:grpSpPr>
          <a:xfrm>
            <a:off x="839126" y="2062044"/>
            <a:ext cx="5275999" cy="400110"/>
            <a:chOff x="784973" y="1452931"/>
            <a:chExt cx="5275999" cy="4001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41340E-8CD2-A0FD-C488-A6B2043515B1}"/>
                </a:ext>
              </a:extLst>
            </p:cNvPr>
            <p:cNvSpPr txBox="1"/>
            <p:nvPr/>
          </p:nvSpPr>
          <p:spPr>
            <a:xfrm>
              <a:off x="784973" y="1452931"/>
              <a:ext cx="1798059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dirty="0">
                  <a:solidFill>
                    <a:prstClr val="white">
                      <a:lumMod val="95000"/>
                    </a:prstClr>
                  </a:solidFill>
                  <a:latin typeface="Century Gothic" panose="020B0502020202020204"/>
                </a:rPr>
                <a:t>L</a:t>
              </a:r>
              <a:r>
                <a:rPr lang="en-US" sz="2000" dirty="0" err="1">
                  <a:solidFill>
                    <a:prstClr val="white">
                      <a:lumMod val="95000"/>
                    </a:prstClr>
                  </a:solidFill>
                  <a:latin typeface="Century Gothic" panose="020B0502020202020204"/>
                </a:rPr>
                <a:t>ead</a:t>
              </a:r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latin typeface="Century Gothic" panose="020B0502020202020204"/>
                </a:rPr>
                <a:t> VC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7EEE4F-1A4D-8627-625B-563DAA291F59}"/>
                </a:ext>
              </a:extLst>
            </p:cNvPr>
            <p:cNvSpPr txBox="1"/>
            <p:nvPr/>
          </p:nvSpPr>
          <p:spPr>
            <a:xfrm>
              <a:off x="2607152" y="1452931"/>
              <a:ext cx="3453820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: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Vectr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Fintech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BDCD126-6329-4BE5-C3AD-F216038F6413}"/>
              </a:ext>
            </a:extLst>
          </p:cNvPr>
          <p:cNvSpPr/>
          <p:nvPr/>
        </p:nvSpPr>
        <p:spPr>
          <a:xfrm>
            <a:off x="595465" y="1030214"/>
            <a:ext cx="756000" cy="9144"/>
          </a:xfrm>
          <a:prstGeom prst="rect">
            <a:avLst/>
          </a:prstGeom>
          <a:solidFill>
            <a:srgbClr val="00E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4D5776-23BD-E18A-5B3B-3A1D4A99B599}"/>
              </a:ext>
            </a:extLst>
          </p:cNvPr>
          <p:cNvSpPr txBox="1"/>
          <p:nvPr/>
        </p:nvSpPr>
        <p:spPr>
          <a:xfrm>
            <a:off x="513060" y="1421719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546414-AA6B-8EB6-8B90-B30D0663DDB5}"/>
              </a:ext>
            </a:extLst>
          </p:cNvPr>
          <p:cNvSpPr txBox="1"/>
          <p:nvPr/>
        </p:nvSpPr>
        <p:spPr>
          <a:xfrm>
            <a:off x="512483" y="2092822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4CAD08-CF21-BCA9-BAC1-004D9E8E7B07}"/>
              </a:ext>
            </a:extLst>
          </p:cNvPr>
          <p:cNvSpPr txBox="1"/>
          <p:nvPr/>
        </p:nvSpPr>
        <p:spPr>
          <a:xfrm>
            <a:off x="513060" y="2447516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72DB6A-D450-0687-1B46-FD2F0D946F6D}"/>
              </a:ext>
            </a:extLst>
          </p:cNvPr>
          <p:cNvGrpSpPr/>
          <p:nvPr/>
        </p:nvGrpSpPr>
        <p:grpSpPr>
          <a:xfrm>
            <a:off x="839126" y="2447516"/>
            <a:ext cx="5275999" cy="784830"/>
            <a:chOff x="784973" y="1452931"/>
            <a:chExt cx="5275999" cy="78483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B01564-5353-55B6-01AD-DCA0391CDEC1}"/>
                </a:ext>
              </a:extLst>
            </p:cNvPr>
            <p:cNvSpPr txBox="1"/>
            <p:nvPr/>
          </p:nvSpPr>
          <p:spPr>
            <a:xfrm>
              <a:off x="784973" y="1452931"/>
              <a:ext cx="1798059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Other VCs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DCBE1C-607C-8270-615D-03E653528528}"/>
                </a:ext>
              </a:extLst>
            </p:cNvPr>
            <p:cNvSpPr txBox="1"/>
            <p:nvPr/>
          </p:nvSpPr>
          <p:spPr>
            <a:xfrm>
              <a:off x="2607152" y="1452931"/>
              <a:ext cx="3453820" cy="7848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: Blue Startups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latin typeface="Century Gothic" panose="020B0502020202020204"/>
                </a:rPr>
                <a:t>: Hatcher+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9B86FFA-1224-7DAE-D5BD-794715ECB2A5}"/>
              </a:ext>
            </a:extLst>
          </p:cNvPr>
          <p:cNvSpPr txBox="1"/>
          <p:nvPr/>
        </p:nvSpPr>
        <p:spPr>
          <a:xfrm>
            <a:off x="512483" y="3696820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1A223C-5EA9-2667-E4B3-545760A82ABF}"/>
              </a:ext>
            </a:extLst>
          </p:cNvPr>
          <p:cNvSpPr txBox="1"/>
          <p:nvPr/>
        </p:nvSpPr>
        <p:spPr>
          <a:xfrm>
            <a:off x="820000" y="3696820"/>
            <a:ext cx="262887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>
                    <a:lumMod val="95000"/>
                  </a:prstClr>
                </a:solidFill>
                <a:latin typeface="Century Gothic" panose="020B0502020202020204"/>
              </a:rPr>
              <a:t>Program Outcomes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9E12EA-B3FC-2B0E-D879-25258324A0E1}"/>
              </a:ext>
            </a:extLst>
          </p:cNvPr>
          <p:cNvSpPr txBox="1"/>
          <p:nvPr/>
        </p:nvSpPr>
        <p:spPr>
          <a:xfrm>
            <a:off x="2661304" y="4074597"/>
            <a:ext cx="3453820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Help in closing final $500k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>
                    <a:lumMod val="95000"/>
                  </a:prstClr>
                </a:solidFill>
                <a:latin typeface="Century Gothic" panose="020B0502020202020204"/>
              </a:rPr>
              <a:t>: Strategic partnerships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>
                    <a:lumMod val="95000"/>
                  </a:prstClr>
                </a:solidFill>
                <a:latin typeface="Century Gothic" panose="020B0502020202020204"/>
              </a:rPr>
              <a:t>: Commercial partnerships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4" name="Picture 2" descr="Download Evolution Human Evolution The Theory Of Evolution Royalty-Free  Stock Illustration Image - Pixabay">
            <a:extLst>
              <a:ext uri="{FF2B5EF4-FFF2-40B4-BE49-F238E27FC236}">
                <a16:creationId xmlns:a16="http://schemas.microsoft.com/office/drawing/2014/main" id="{26E56787-BD0E-3709-5C25-85900859F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701" y="2026535"/>
            <a:ext cx="13346784" cy="465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 descr="A blue and white logo&#10;&#10;Description automatically generated">
            <a:extLst>
              <a:ext uri="{FF2B5EF4-FFF2-40B4-BE49-F238E27FC236}">
                <a16:creationId xmlns:a16="http://schemas.microsoft.com/office/drawing/2014/main" id="{F83EF998-BE14-D3A3-C68C-129A792573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1702085" y="5741714"/>
            <a:ext cx="548640" cy="54864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5BFBE2D-E080-627D-13ED-894737E294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rcRect/>
          <a:stretch/>
        </p:blipFill>
        <p:spPr>
          <a:xfrm>
            <a:off x="4265875" y="5427644"/>
            <a:ext cx="548640" cy="54864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B9F975F-E827-82AA-97CE-06F69FE789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</a:blip>
          <a:srcRect/>
          <a:stretch/>
        </p:blipFill>
        <p:spPr>
          <a:xfrm>
            <a:off x="7035299" y="4846481"/>
            <a:ext cx="372428" cy="457200"/>
          </a:xfrm>
          <a:prstGeom prst="rect">
            <a:avLst/>
          </a:prstGeom>
        </p:spPr>
      </p:pic>
      <p:pic>
        <p:nvPicPr>
          <p:cNvPr id="58" name="Picture 57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5C5C69BF-E781-DEC3-1574-2ED39BD51E9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971" y="3618920"/>
            <a:ext cx="1003806" cy="253329"/>
          </a:xfrm>
          <a:prstGeom prst="rect">
            <a:avLst/>
          </a:prstGeom>
          <a:noFill/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3822BC8-46E9-A4A0-2F1C-92CF59CDFD8E}"/>
              </a:ext>
            </a:extLst>
          </p:cNvPr>
          <p:cNvSpPr txBox="1"/>
          <p:nvPr/>
        </p:nvSpPr>
        <p:spPr>
          <a:xfrm>
            <a:off x="1047823" y="6365056"/>
            <a:ext cx="1857164" cy="338554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Founded in 1983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CB7653F-A502-6FD8-937E-76AB40BBD171}"/>
              </a:ext>
            </a:extLst>
          </p:cNvPr>
          <p:cNvSpPr txBox="1"/>
          <p:nvPr/>
        </p:nvSpPr>
        <p:spPr>
          <a:xfrm>
            <a:off x="3460143" y="6066506"/>
            <a:ext cx="2160104" cy="338554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Founded in 1987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7316F09-49E5-CEFE-0E74-4C098F4023AE}"/>
              </a:ext>
            </a:extLst>
          </p:cNvPr>
          <p:cNvSpPr txBox="1"/>
          <p:nvPr/>
        </p:nvSpPr>
        <p:spPr>
          <a:xfrm>
            <a:off x="6292931" y="5418951"/>
            <a:ext cx="1857164" cy="338554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Founded in 1993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620DA09-D6E7-A14B-0270-5DB0ECBAA057}"/>
              </a:ext>
            </a:extLst>
          </p:cNvPr>
          <p:cNvSpPr txBox="1"/>
          <p:nvPr/>
        </p:nvSpPr>
        <p:spPr>
          <a:xfrm>
            <a:off x="8701292" y="4026773"/>
            <a:ext cx="1857164" cy="338554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Founded in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/>
              </a:rPr>
              <a:t>202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722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3ABA0E7-7921-8179-62A6-E7A142C7BD59}"/>
              </a:ext>
            </a:extLst>
          </p:cNvPr>
          <p:cNvSpPr txBox="1"/>
          <p:nvPr/>
        </p:nvSpPr>
        <p:spPr>
          <a:xfrm>
            <a:off x="628377" y="1095513"/>
            <a:ext cx="5575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Romesh Jayawickrama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867E86-57F1-07EC-C294-0E0514163E58}"/>
              </a:ext>
            </a:extLst>
          </p:cNvPr>
          <p:cNvSpPr txBox="1"/>
          <p:nvPr/>
        </p:nvSpPr>
        <p:spPr>
          <a:xfrm>
            <a:off x="628377" y="1704496"/>
            <a:ext cx="1920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Founder, CEO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4E233D-495E-0057-C684-E2D69436BAC3}"/>
              </a:ext>
            </a:extLst>
          </p:cNvPr>
          <p:cNvSpPr/>
          <p:nvPr/>
        </p:nvSpPr>
        <p:spPr>
          <a:xfrm>
            <a:off x="516988" y="1221740"/>
            <a:ext cx="9144" cy="822960"/>
          </a:xfrm>
          <a:prstGeom prst="rect">
            <a:avLst/>
          </a:prstGeom>
          <a:solidFill>
            <a:srgbClr val="00E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8E81EA-0E2A-B4F2-173B-175D63C825E0}"/>
              </a:ext>
            </a:extLst>
          </p:cNvPr>
          <p:cNvSpPr txBox="1"/>
          <p:nvPr/>
        </p:nvSpPr>
        <p:spPr>
          <a:xfrm>
            <a:off x="713964" y="2842542"/>
            <a:ext cx="632922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25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years in investment banking and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technology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65CFE8-B36E-4B1D-C485-684086CDBC93}"/>
              </a:ext>
            </a:extLst>
          </p:cNvPr>
          <p:cNvSpPr txBox="1"/>
          <p:nvPr/>
        </p:nvSpPr>
        <p:spPr>
          <a:xfrm>
            <a:off x="713964" y="4221167"/>
            <a:ext cx="1756359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2x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Founder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39C902-D9B9-29DC-B757-EBD7DD390EA8}"/>
              </a:ext>
            </a:extLst>
          </p:cNvPr>
          <p:cNvSpPr txBox="1"/>
          <p:nvPr/>
        </p:nvSpPr>
        <p:spPr>
          <a:xfrm>
            <a:off x="713964" y="5253913"/>
            <a:ext cx="6216923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Aurigin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largest private equity deal platform in the world within 3 years of launch</a:t>
            </a:r>
          </a:p>
        </p:txBody>
      </p:sp>
      <p:pic>
        <p:nvPicPr>
          <p:cNvPr id="19" name="Picture 18" descr="A person wearing glasses and smiling at camera&#10;&#10;Description automatically generated">
            <a:extLst>
              <a:ext uri="{FF2B5EF4-FFF2-40B4-BE49-F238E27FC236}">
                <a16:creationId xmlns:a16="http://schemas.microsoft.com/office/drawing/2014/main" id="{F15CE7D2-1290-21A6-20E8-F240B5DD9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60154" y="0"/>
            <a:ext cx="5031846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9C7E27-BE11-A45B-E242-052D403571AB}"/>
              </a:ext>
            </a:extLst>
          </p:cNvPr>
          <p:cNvSpPr txBox="1"/>
          <p:nvPr/>
        </p:nvSpPr>
        <p:spPr>
          <a:xfrm>
            <a:off x="367344" y="2888708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34A7FE-24DF-B4D5-AA07-43896CF37D03}"/>
              </a:ext>
            </a:extLst>
          </p:cNvPr>
          <p:cNvSpPr txBox="1"/>
          <p:nvPr/>
        </p:nvSpPr>
        <p:spPr>
          <a:xfrm>
            <a:off x="367344" y="4266405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E3DB5F-B241-8E09-4D9D-594D7B4F4A4D}"/>
              </a:ext>
            </a:extLst>
          </p:cNvPr>
          <p:cNvSpPr txBox="1"/>
          <p:nvPr/>
        </p:nvSpPr>
        <p:spPr>
          <a:xfrm>
            <a:off x="369584" y="5253913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</p:spTree>
    <p:extLst>
      <p:ext uri="{BB962C8B-B14F-4D97-AF65-F5344CB8AC3E}">
        <p14:creationId xmlns:p14="http://schemas.microsoft.com/office/powerpoint/2010/main" val="321584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27507" y="1268995"/>
            <a:ext cx="2167500" cy="2755826"/>
            <a:chOff x="0" y="0"/>
            <a:chExt cx="1100884" cy="13996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0884" cy="1399697"/>
            </a:xfrm>
            <a:custGeom>
              <a:avLst/>
              <a:gdLst/>
              <a:ahLst/>
              <a:cxnLst/>
              <a:rect l="l" t="t" r="r" b="b"/>
              <a:pathLst>
                <a:path w="1100884" h="1399697">
                  <a:moveTo>
                    <a:pt x="40504" y="0"/>
                  </a:moveTo>
                  <a:lnTo>
                    <a:pt x="1060380" y="0"/>
                  </a:lnTo>
                  <a:cubicBezTo>
                    <a:pt x="1071122" y="0"/>
                    <a:pt x="1081424" y="4267"/>
                    <a:pt x="1089020" y="11863"/>
                  </a:cubicBezTo>
                  <a:cubicBezTo>
                    <a:pt x="1096616" y="19459"/>
                    <a:pt x="1100884" y="29762"/>
                    <a:pt x="1100884" y="40504"/>
                  </a:cubicBezTo>
                  <a:lnTo>
                    <a:pt x="1100884" y="1359193"/>
                  </a:lnTo>
                  <a:cubicBezTo>
                    <a:pt x="1100884" y="1369935"/>
                    <a:pt x="1096616" y="1380237"/>
                    <a:pt x="1089020" y="1387834"/>
                  </a:cubicBezTo>
                  <a:cubicBezTo>
                    <a:pt x="1081424" y="1395429"/>
                    <a:pt x="1071122" y="1399697"/>
                    <a:pt x="1060380" y="1399697"/>
                  </a:cubicBezTo>
                  <a:lnTo>
                    <a:pt x="40504" y="1399697"/>
                  </a:lnTo>
                  <a:cubicBezTo>
                    <a:pt x="18134" y="1399697"/>
                    <a:pt x="0" y="1381563"/>
                    <a:pt x="0" y="1359193"/>
                  </a:cubicBezTo>
                  <a:lnTo>
                    <a:pt x="0" y="40504"/>
                  </a:lnTo>
                  <a:cubicBezTo>
                    <a:pt x="0" y="29762"/>
                    <a:pt x="4267" y="19459"/>
                    <a:pt x="11863" y="11863"/>
                  </a:cubicBezTo>
                  <a:cubicBezTo>
                    <a:pt x="19459" y="4267"/>
                    <a:pt x="29762" y="0"/>
                    <a:pt x="40504" y="0"/>
                  </a:cubicBezTo>
                  <a:close/>
                </a:path>
              </a:pathLst>
            </a:custGeom>
            <a:blipFill>
              <a:blip r:embed="rId2"/>
              <a:stretch>
                <a:fillRect l="-936" r="-93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987497" y="1342162"/>
            <a:ext cx="2167501" cy="2755827"/>
            <a:chOff x="0" y="0"/>
            <a:chExt cx="1100884" cy="13996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00884" cy="1399697"/>
            </a:xfrm>
            <a:custGeom>
              <a:avLst/>
              <a:gdLst/>
              <a:ahLst/>
              <a:cxnLst/>
              <a:rect l="l" t="t" r="r" b="b"/>
              <a:pathLst>
                <a:path w="1100884" h="1399697">
                  <a:moveTo>
                    <a:pt x="40504" y="0"/>
                  </a:moveTo>
                  <a:lnTo>
                    <a:pt x="1060380" y="0"/>
                  </a:lnTo>
                  <a:cubicBezTo>
                    <a:pt x="1071122" y="0"/>
                    <a:pt x="1081424" y="4267"/>
                    <a:pt x="1089020" y="11863"/>
                  </a:cubicBezTo>
                  <a:cubicBezTo>
                    <a:pt x="1096616" y="19459"/>
                    <a:pt x="1100884" y="29762"/>
                    <a:pt x="1100884" y="40504"/>
                  </a:cubicBezTo>
                  <a:lnTo>
                    <a:pt x="1100884" y="1359193"/>
                  </a:lnTo>
                  <a:cubicBezTo>
                    <a:pt x="1100884" y="1369935"/>
                    <a:pt x="1096616" y="1380237"/>
                    <a:pt x="1089020" y="1387834"/>
                  </a:cubicBezTo>
                  <a:cubicBezTo>
                    <a:pt x="1081424" y="1395429"/>
                    <a:pt x="1071122" y="1399697"/>
                    <a:pt x="1060380" y="1399697"/>
                  </a:cubicBezTo>
                  <a:lnTo>
                    <a:pt x="40504" y="1399697"/>
                  </a:lnTo>
                  <a:cubicBezTo>
                    <a:pt x="18134" y="1399697"/>
                    <a:pt x="0" y="1381563"/>
                    <a:pt x="0" y="1359193"/>
                  </a:cubicBezTo>
                  <a:lnTo>
                    <a:pt x="0" y="40504"/>
                  </a:lnTo>
                  <a:cubicBezTo>
                    <a:pt x="0" y="29762"/>
                    <a:pt x="4267" y="19459"/>
                    <a:pt x="11863" y="11863"/>
                  </a:cubicBezTo>
                  <a:cubicBezTo>
                    <a:pt x="19459" y="4267"/>
                    <a:pt x="29762" y="0"/>
                    <a:pt x="40504" y="0"/>
                  </a:cubicBezTo>
                  <a:close/>
                </a:path>
              </a:pathLst>
            </a:custGeom>
            <a:blipFill>
              <a:blip r:embed="rId3"/>
              <a:stretch>
                <a:fillRect l="-857" r="-857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440812" y="1238302"/>
            <a:ext cx="2167501" cy="2755827"/>
            <a:chOff x="0" y="0"/>
            <a:chExt cx="1100884" cy="13996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00884" cy="1399697"/>
            </a:xfrm>
            <a:custGeom>
              <a:avLst/>
              <a:gdLst/>
              <a:ahLst/>
              <a:cxnLst/>
              <a:rect l="l" t="t" r="r" b="b"/>
              <a:pathLst>
                <a:path w="1100884" h="1399697">
                  <a:moveTo>
                    <a:pt x="40504" y="0"/>
                  </a:moveTo>
                  <a:lnTo>
                    <a:pt x="1060380" y="0"/>
                  </a:lnTo>
                  <a:cubicBezTo>
                    <a:pt x="1071122" y="0"/>
                    <a:pt x="1081424" y="4267"/>
                    <a:pt x="1089020" y="11863"/>
                  </a:cubicBezTo>
                  <a:cubicBezTo>
                    <a:pt x="1096616" y="19459"/>
                    <a:pt x="1100884" y="29762"/>
                    <a:pt x="1100884" y="40504"/>
                  </a:cubicBezTo>
                  <a:lnTo>
                    <a:pt x="1100884" y="1359193"/>
                  </a:lnTo>
                  <a:cubicBezTo>
                    <a:pt x="1100884" y="1369935"/>
                    <a:pt x="1096616" y="1380237"/>
                    <a:pt x="1089020" y="1387834"/>
                  </a:cubicBezTo>
                  <a:cubicBezTo>
                    <a:pt x="1081424" y="1395429"/>
                    <a:pt x="1071122" y="1399697"/>
                    <a:pt x="1060380" y="1399697"/>
                  </a:cubicBezTo>
                  <a:lnTo>
                    <a:pt x="40504" y="1399697"/>
                  </a:lnTo>
                  <a:cubicBezTo>
                    <a:pt x="18134" y="1399697"/>
                    <a:pt x="0" y="1381563"/>
                    <a:pt x="0" y="1359193"/>
                  </a:cubicBezTo>
                  <a:lnTo>
                    <a:pt x="0" y="40504"/>
                  </a:lnTo>
                  <a:cubicBezTo>
                    <a:pt x="0" y="29762"/>
                    <a:pt x="4267" y="19459"/>
                    <a:pt x="11863" y="11863"/>
                  </a:cubicBezTo>
                  <a:cubicBezTo>
                    <a:pt x="19459" y="4267"/>
                    <a:pt x="29762" y="0"/>
                    <a:pt x="40504" y="0"/>
                  </a:cubicBezTo>
                  <a:close/>
                </a:path>
              </a:pathLst>
            </a:custGeom>
            <a:blipFill>
              <a:blip r:embed="rId4"/>
              <a:stretch>
                <a:fillRect l="-45327" r="-45327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881010" y="5377930"/>
            <a:ext cx="1060491" cy="424197"/>
          </a:xfrm>
          <a:custGeom>
            <a:avLst/>
            <a:gdLst/>
            <a:ahLst/>
            <a:cxnLst/>
            <a:rect l="l" t="t" r="r" b="b"/>
            <a:pathLst>
              <a:path w="1590737" h="636295">
                <a:moveTo>
                  <a:pt x="0" y="0"/>
                </a:moveTo>
                <a:lnTo>
                  <a:pt x="1590737" y="0"/>
                </a:lnTo>
                <a:lnTo>
                  <a:pt x="1590737" y="636295"/>
                </a:lnTo>
                <a:lnTo>
                  <a:pt x="0" y="636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biLevel thresh="25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510970" y="5802127"/>
            <a:ext cx="1603852" cy="699681"/>
          </a:xfrm>
          <a:custGeom>
            <a:avLst/>
            <a:gdLst/>
            <a:ahLst/>
            <a:cxnLst/>
            <a:rect l="l" t="t" r="r" b="b"/>
            <a:pathLst>
              <a:path w="2405778" h="1049521">
                <a:moveTo>
                  <a:pt x="0" y="0"/>
                </a:moveTo>
                <a:lnTo>
                  <a:pt x="2405778" y="0"/>
                </a:lnTo>
                <a:lnTo>
                  <a:pt x="2405778" y="1049521"/>
                </a:lnTo>
                <a:lnTo>
                  <a:pt x="0" y="10495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grayscl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5529541" y="5802127"/>
            <a:ext cx="1083412" cy="280658"/>
          </a:xfrm>
          <a:custGeom>
            <a:avLst/>
            <a:gdLst/>
            <a:ahLst/>
            <a:cxnLst/>
            <a:rect l="l" t="t" r="r" b="b"/>
            <a:pathLst>
              <a:path w="1625118" h="420987">
                <a:moveTo>
                  <a:pt x="0" y="0"/>
                </a:moveTo>
                <a:lnTo>
                  <a:pt x="1625117" y="0"/>
                </a:lnTo>
                <a:lnTo>
                  <a:pt x="1625117" y="420988"/>
                </a:lnTo>
                <a:lnTo>
                  <a:pt x="0" y="4209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8768700" y="5425549"/>
            <a:ext cx="1511724" cy="411353"/>
          </a:xfrm>
          <a:custGeom>
            <a:avLst/>
            <a:gdLst/>
            <a:ahLst/>
            <a:cxnLst/>
            <a:rect l="l" t="t" r="r" b="b"/>
            <a:pathLst>
              <a:path w="2267586" h="617030">
                <a:moveTo>
                  <a:pt x="0" y="0"/>
                </a:moveTo>
                <a:lnTo>
                  <a:pt x="2267586" y="0"/>
                </a:lnTo>
                <a:lnTo>
                  <a:pt x="2267586" y="617030"/>
                </a:lnTo>
                <a:lnTo>
                  <a:pt x="0" y="6170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8" name="Freeform 18"/>
          <p:cNvSpPr/>
          <p:nvPr/>
        </p:nvSpPr>
        <p:spPr>
          <a:xfrm>
            <a:off x="5489508" y="5271162"/>
            <a:ext cx="1212983" cy="511819"/>
          </a:xfrm>
          <a:custGeom>
            <a:avLst/>
            <a:gdLst/>
            <a:ahLst/>
            <a:cxnLst/>
            <a:rect l="l" t="t" r="r" b="b"/>
            <a:pathLst>
              <a:path w="1819475" h="767729">
                <a:moveTo>
                  <a:pt x="0" y="0"/>
                </a:moveTo>
                <a:lnTo>
                  <a:pt x="1819474" y="0"/>
                </a:lnTo>
                <a:lnTo>
                  <a:pt x="1819474" y="767729"/>
                </a:lnTo>
                <a:lnTo>
                  <a:pt x="0" y="7677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9965" b="-7702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5085478" y="6067835"/>
            <a:ext cx="345215" cy="305230"/>
          </a:xfrm>
          <a:custGeom>
            <a:avLst/>
            <a:gdLst/>
            <a:ahLst/>
            <a:cxnLst/>
            <a:rect l="l" t="t" r="r" b="b"/>
            <a:pathLst>
              <a:path w="517823" h="457845">
                <a:moveTo>
                  <a:pt x="0" y="0"/>
                </a:moveTo>
                <a:lnTo>
                  <a:pt x="517823" y="0"/>
                </a:lnTo>
                <a:lnTo>
                  <a:pt x="517823" y="457845"/>
                </a:lnTo>
                <a:lnTo>
                  <a:pt x="0" y="4578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lum bright="70000" contrast="-70000"/>
            </a:blip>
            <a:stretch>
              <a:fillRect l="-93867" r="-84068" b="-5717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TextBox 23"/>
          <p:cNvSpPr txBox="1"/>
          <p:nvPr/>
        </p:nvSpPr>
        <p:spPr>
          <a:xfrm>
            <a:off x="2187440" y="4589865"/>
            <a:ext cx="434035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  <a:spcBef>
                <a:spcPct val="0"/>
              </a:spcBef>
            </a:pPr>
            <a:r>
              <a:rPr lang="en-US" sz="1600" dirty="0">
                <a:solidFill>
                  <a:srgbClr val="00E6BF"/>
                </a:solidFill>
                <a:latin typeface="Century Gothic" panose="020B0502020202020204"/>
                <a:sym typeface="Lato"/>
              </a:rPr>
              <a:t>CTO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09330" y="4252250"/>
            <a:ext cx="1603852" cy="246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47"/>
              </a:lnSpc>
            </a:pPr>
            <a:r>
              <a:rPr lang="en-US" sz="1533" dirty="0" err="1">
                <a:solidFill>
                  <a:srgbClr val="F2F2F1"/>
                </a:solidFill>
                <a:latin typeface="Lato Bold"/>
                <a:ea typeface="Lato Bold"/>
                <a:cs typeface="Lato Bold"/>
                <a:sym typeface="Lato Bold"/>
              </a:rPr>
              <a:t>Amrish</a:t>
            </a:r>
            <a:r>
              <a:rPr lang="en-US" sz="1533" dirty="0">
                <a:solidFill>
                  <a:srgbClr val="FFD94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533" dirty="0" err="1">
                <a:solidFill>
                  <a:srgbClr val="F2F2F1"/>
                </a:solidFill>
                <a:latin typeface="Century Gothic" panose="020B0502020202020204" pitchFamily="34" charset="0"/>
                <a:ea typeface="Lato Bold"/>
                <a:cs typeface="Lato Bold"/>
                <a:sym typeface="Lato Bold"/>
              </a:rPr>
              <a:t>Bharatiya</a:t>
            </a:r>
            <a:endParaRPr lang="en-US" sz="1533" dirty="0">
              <a:solidFill>
                <a:srgbClr val="F2F2F1"/>
              </a:solidFill>
              <a:latin typeface="Century Gothic" panose="020B0502020202020204" pitchFamily="34" charset="0"/>
              <a:ea typeface="Lato Bold"/>
              <a:cs typeface="Lato Bold"/>
              <a:sym typeface="Lat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220480" y="4598496"/>
            <a:ext cx="1793591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  <a:spcBef>
                <a:spcPct val="0"/>
              </a:spcBef>
            </a:pPr>
            <a:r>
              <a:rPr lang="en-US" sz="1600" dirty="0">
                <a:solidFill>
                  <a:srgbClr val="00E6BF"/>
                </a:solidFill>
                <a:latin typeface="Century Gothic" panose="020B0502020202020204"/>
                <a:sym typeface="Lato"/>
              </a:rPr>
              <a:t>VP - Sales/Growth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550232" y="4253256"/>
            <a:ext cx="1091536" cy="246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147"/>
              </a:lnSpc>
              <a:defRPr sz="1533">
                <a:solidFill>
                  <a:srgbClr val="F2F2F1"/>
                </a:solidFill>
                <a:latin typeface="Lato Bold"/>
                <a:ea typeface="Lato Bold"/>
                <a:cs typeface="Lato Bold"/>
              </a:defRPr>
            </a:lvl1pPr>
          </a:lstStyle>
          <a:p>
            <a:r>
              <a:rPr lang="en-US" dirty="0">
                <a:latin typeface="Century Gothic" panose="020B0502020202020204" pitchFamily="34" charset="0"/>
                <a:sym typeface="Lato Bold"/>
              </a:rPr>
              <a:t>Justin Okita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607264" y="4597627"/>
            <a:ext cx="1891434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  <a:spcBef>
                <a:spcPct val="0"/>
              </a:spcBef>
            </a:pPr>
            <a:r>
              <a:rPr lang="en-US" sz="1600" dirty="0">
                <a:solidFill>
                  <a:srgbClr val="00E6BF"/>
                </a:solidFill>
                <a:latin typeface="Century Gothic" panose="020B0502020202020204"/>
                <a:sym typeface="Lato"/>
              </a:rPr>
              <a:t>Advisor &amp; Lead VC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966542" y="4252304"/>
            <a:ext cx="1172879" cy="246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47"/>
              </a:lnSpc>
            </a:pPr>
            <a:r>
              <a:rPr lang="en-US" sz="1533" dirty="0">
                <a:solidFill>
                  <a:srgbClr val="F2F2F1"/>
                </a:solidFill>
                <a:latin typeface="Century Gothic" panose="020B0502020202020204" pitchFamily="34" charset="0"/>
                <a:ea typeface="Lato Bold"/>
                <a:cs typeface="Lato Bold"/>
                <a:sym typeface="Lato Bold"/>
              </a:rPr>
              <a:t>Mark Munoz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366617" y="6054396"/>
            <a:ext cx="1501319" cy="317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CodeSignal</a:t>
            </a:r>
            <a:endParaRPr lang="en-US" sz="186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324278-2A7B-67A1-BDAC-FB06DAEA4656}"/>
              </a:ext>
            </a:extLst>
          </p:cNvPr>
          <p:cNvSpPr txBox="1"/>
          <p:nvPr/>
        </p:nvSpPr>
        <p:spPr>
          <a:xfrm>
            <a:off x="527305" y="327358"/>
            <a:ext cx="4188341" cy="584775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Leadership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C724A2-D8EE-DF53-8E4F-64ADE780F0AA}"/>
              </a:ext>
            </a:extLst>
          </p:cNvPr>
          <p:cNvSpPr/>
          <p:nvPr/>
        </p:nvSpPr>
        <p:spPr>
          <a:xfrm>
            <a:off x="627746" y="998231"/>
            <a:ext cx="1828800" cy="10973"/>
          </a:xfrm>
          <a:prstGeom prst="rect">
            <a:avLst/>
          </a:prstGeom>
          <a:solidFill>
            <a:srgbClr val="00E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807358C-6437-DD20-199D-A927BB4C3B85}"/>
              </a:ext>
            </a:extLst>
          </p:cNvPr>
          <p:cNvCxnSpPr/>
          <p:nvPr/>
        </p:nvCxnSpPr>
        <p:spPr>
          <a:xfrm>
            <a:off x="0" y="5128599"/>
            <a:ext cx="1219200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0CA14C-B73A-168F-B4AA-6BB4A482DB31}"/>
              </a:ext>
            </a:extLst>
          </p:cNvPr>
          <p:cNvSpPr txBox="1"/>
          <p:nvPr/>
        </p:nvSpPr>
        <p:spPr>
          <a:xfrm>
            <a:off x="876812" y="5040195"/>
            <a:ext cx="642895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world has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changed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DCB3F-69A9-61D3-D3F0-91D2FBE53082}"/>
              </a:ext>
            </a:extLst>
          </p:cNvPr>
          <p:cNvSpPr txBox="1"/>
          <p:nvPr/>
        </p:nvSpPr>
        <p:spPr>
          <a:xfrm>
            <a:off x="876812" y="5789631"/>
            <a:ext cx="642895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Nobody reads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DEDEDE"/>
                </a:solidFill>
                <a:latin typeface="Century Gothic" panose="020B0502020202020204"/>
              </a:rPr>
              <a:t>long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documents anymore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3FC450-C4F1-DFCA-E7E4-217ADC11BF39}"/>
              </a:ext>
            </a:extLst>
          </p:cNvPr>
          <p:cNvGrpSpPr/>
          <p:nvPr/>
        </p:nvGrpSpPr>
        <p:grpSpPr>
          <a:xfrm>
            <a:off x="521755" y="1407592"/>
            <a:ext cx="6784015" cy="499767"/>
            <a:chOff x="410814" y="3914294"/>
            <a:chExt cx="6784015" cy="4997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C2E52F-990D-0024-A423-1DBD9465CAD0}"/>
                </a:ext>
              </a:extLst>
            </p:cNvPr>
            <p:cNvSpPr txBox="1"/>
            <p:nvPr/>
          </p:nvSpPr>
          <p:spPr>
            <a:xfrm>
              <a:off x="765871" y="3952396"/>
              <a:ext cx="6428958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DED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Corporate document formats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E6B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40 years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lang="en-US" sz="2400" dirty="0">
                  <a:solidFill>
                    <a:srgbClr val="00E6BF"/>
                  </a:solidFill>
                  <a:latin typeface="Century Gothic" panose="020B0502020202020204"/>
                </a:rPr>
                <a:t>old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72903D-4249-54DA-6D02-746C6EE74D7E}"/>
                </a:ext>
              </a:extLst>
            </p:cNvPr>
            <p:cNvSpPr txBox="1"/>
            <p:nvPr/>
          </p:nvSpPr>
          <p:spPr>
            <a:xfrm>
              <a:off x="410814" y="3914294"/>
              <a:ext cx="184731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605A85A-BDCD-BDE5-AA07-FA8DBCE19533}"/>
              </a:ext>
            </a:extLst>
          </p:cNvPr>
          <p:cNvGrpSpPr/>
          <p:nvPr/>
        </p:nvGrpSpPr>
        <p:grpSpPr>
          <a:xfrm>
            <a:off x="1821702" y="2455681"/>
            <a:ext cx="1568662" cy="1422791"/>
            <a:chOff x="792085" y="2266122"/>
            <a:chExt cx="1280160" cy="12801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13448E2-702D-BE1A-F54F-51F673DB40F9}"/>
                </a:ext>
              </a:extLst>
            </p:cNvPr>
            <p:cNvSpPr/>
            <p:nvPr/>
          </p:nvSpPr>
          <p:spPr>
            <a:xfrm>
              <a:off x="792085" y="2266122"/>
              <a:ext cx="1280160" cy="128016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9" name="Picture 8" descr="A blue and white logo&#10;&#10;Description automatically generated">
              <a:extLst>
                <a:ext uri="{FF2B5EF4-FFF2-40B4-BE49-F238E27FC236}">
                  <a16:creationId xmlns:a16="http://schemas.microsoft.com/office/drawing/2014/main" id="{639914A7-8120-9D88-CFE9-9D9E7D3F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2125" y="2586162"/>
              <a:ext cx="640080" cy="64008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28FC202-517E-E6DE-0728-70FFF1B141C7}"/>
              </a:ext>
            </a:extLst>
          </p:cNvPr>
          <p:cNvSpPr txBox="1"/>
          <p:nvPr/>
        </p:nvSpPr>
        <p:spPr>
          <a:xfrm>
            <a:off x="1679315" y="4037937"/>
            <a:ext cx="1857164" cy="338554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Founded in 1983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EDED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891E9D-16AD-373A-6785-E2F6414C260A}"/>
              </a:ext>
            </a:extLst>
          </p:cNvPr>
          <p:cNvGrpSpPr/>
          <p:nvPr/>
        </p:nvGrpSpPr>
        <p:grpSpPr>
          <a:xfrm>
            <a:off x="4638306" y="2455681"/>
            <a:ext cx="1568662" cy="1422791"/>
            <a:chOff x="792085" y="2266122"/>
            <a:chExt cx="1280160" cy="128016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A764B78-9D86-FA47-6C87-D1C23E691DF6}"/>
                </a:ext>
              </a:extLst>
            </p:cNvPr>
            <p:cNvSpPr/>
            <p:nvPr/>
          </p:nvSpPr>
          <p:spPr>
            <a:xfrm>
              <a:off x="792085" y="2266122"/>
              <a:ext cx="1280160" cy="128016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EBD3559-3E0B-690A-544C-1D61E200D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112125" y="2586162"/>
              <a:ext cx="640080" cy="64008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AE9D642-78C0-165D-46D5-6F092BB54C8D}"/>
              </a:ext>
            </a:extLst>
          </p:cNvPr>
          <p:cNvSpPr txBox="1"/>
          <p:nvPr/>
        </p:nvSpPr>
        <p:spPr>
          <a:xfrm>
            <a:off x="4396987" y="4037937"/>
            <a:ext cx="2160104" cy="338554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Founded in 1987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EDED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5D3BC9-3767-E34D-D703-6504449DF103}"/>
              </a:ext>
            </a:extLst>
          </p:cNvPr>
          <p:cNvGrpSpPr/>
          <p:nvPr/>
        </p:nvGrpSpPr>
        <p:grpSpPr>
          <a:xfrm>
            <a:off x="7379496" y="2455681"/>
            <a:ext cx="1568662" cy="1422791"/>
            <a:chOff x="792085" y="2266122"/>
            <a:chExt cx="1280160" cy="12801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C39F38-548C-F1C7-93C5-9F14F5431E68}"/>
                </a:ext>
              </a:extLst>
            </p:cNvPr>
            <p:cNvSpPr/>
            <p:nvPr/>
          </p:nvSpPr>
          <p:spPr>
            <a:xfrm>
              <a:off x="792085" y="2266122"/>
              <a:ext cx="1280160" cy="128016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A48B09-9908-A29D-E6A6-FC98EEF1A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71466" y="2586162"/>
              <a:ext cx="521398" cy="64008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F66DF1D-21F1-4FA2-02AD-6542F2BE020D}"/>
              </a:ext>
            </a:extLst>
          </p:cNvPr>
          <p:cNvSpPr txBox="1"/>
          <p:nvPr/>
        </p:nvSpPr>
        <p:spPr>
          <a:xfrm>
            <a:off x="7235245" y="4037937"/>
            <a:ext cx="1857164" cy="338554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Founded in 1993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EDED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5C905B-2D5B-5BD7-0596-077F9BA51F61}"/>
              </a:ext>
            </a:extLst>
          </p:cNvPr>
          <p:cNvSpPr txBox="1"/>
          <p:nvPr/>
        </p:nvSpPr>
        <p:spPr>
          <a:xfrm>
            <a:off x="527305" y="327358"/>
            <a:ext cx="4188341" cy="584775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Problem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C5968A-B649-81F0-29D0-AE32CA562163}"/>
              </a:ext>
            </a:extLst>
          </p:cNvPr>
          <p:cNvSpPr/>
          <p:nvPr/>
        </p:nvSpPr>
        <p:spPr>
          <a:xfrm>
            <a:off x="627746" y="998231"/>
            <a:ext cx="1828800" cy="10973"/>
          </a:xfrm>
          <a:prstGeom prst="rect">
            <a:avLst/>
          </a:prstGeom>
          <a:solidFill>
            <a:srgbClr val="00E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52314713-CDCB-400E-E5D8-3CD3EFCE2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8372261" y="3108960"/>
            <a:ext cx="6771385" cy="64008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9B054A6-5F2E-8A46-C855-3A25DC41E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7597009" y="3108960"/>
            <a:ext cx="6771385" cy="6400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7B0BD91-C3A4-C4E5-3BE5-B4D06A5B9940}"/>
              </a:ext>
            </a:extLst>
          </p:cNvPr>
          <p:cNvSpPr txBox="1"/>
          <p:nvPr/>
        </p:nvSpPr>
        <p:spPr>
          <a:xfrm>
            <a:off x="521755" y="1475263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814F6F-8AFD-AC29-2B28-2F7C07556D29}"/>
              </a:ext>
            </a:extLst>
          </p:cNvPr>
          <p:cNvSpPr txBox="1"/>
          <p:nvPr/>
        </p:nvSpPr>
        <p:spPr>
          <a:xfrm>
            <a:off x="521755" y="5101750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FC6D64-394E-5527-C03C-5796C4922ED8}"/>
              </a:ext>
            </a:extLst>
          </p:cNvPr>
          <p:cNvSpPr txBox="1"/>
          <p:nvPr/>
        </p:nvSpPr>
        <p:spPr>
          <a:xfrm>
            <a:off x="521755" y="5851186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</p:spTree>
    <p:extLst>
      <p:ext uri="{BB962C8B-B14F-4D97-AF65-F5344CB8AC3E}">
        <p14:creationId xmlns:p14="http://schemas.microsoft.com/office/powerpoint/2010/main" val="2057778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F2BA978B-DCF7-0DE3-FD27-5587B1C35B5D}"/>
              </a:ext>
            </a:extLst>
          </p:cNvPr>
          <p:cNvSpPr/>
          <p:nvPr/>
        </p:nvSpPr>
        <p:spPr>
          <a:xfrm>
            <a:off x="352261" y="2612011"/>
            <a:ext cx="3291840" cy="3291840"/>
          </a:xfrm>
          <a:prstGeom prst="ellipse">
            <a:avLst/>
          </a:prstGeom>
          <a:solidFill>
            <a:srgbClr val="080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30B62F-8CDA-6C96-A574-DDFAA2B17DAF}"/>
              </a:ext>
            </a:extLst>
          </p:cNvPr>
          <p:cNvSpPr txBox="1"/>
          <p:nvPr/>
        </p:nvSpPr>
        <p:spPr>
          <a:xfrm>
            <a:off x="519373" y="389682"/>
            <a:ext cx="4835052" cy="656718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DEDEDE"/>
                </a:solidFill>
                <a:latin typeface="Century Gothic" panose="020B0502020202020204"/>
              </a:rPr>
              <a:t>I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nstead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Of Creating </a:t>
            </a:r>
            <a:r>
              <a:rPr lang="en-US" sz="2800" dirty="0">
                <a:solidFill>
                  <a:srgbClr val="DEDEDE"/>
                </a:solidFill>
                <a:latin typeface="Century Gothic" panose="020B0502020202020204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B67799-2602-B600-18A6-24CD7D045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61" y="1824087"/>
            <a:ext cx="10142138" cy="447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AF2495-F3B5-F445-747B-BE0D3E9485E5}"/>
              </a:ext>
            </a:extLst>
          </p:cNvPr>
          <p:cNvSpPr/>
          <p:nvPr/>
        </p:nvSpPr>
        <p:spPr>
          <a:xfrm>
            <a:off x="625468" y="1044964"/>
            <a:ext cx="1368000" cy="10973"/>
          </a:xfrm>
          <a:prstGeom prst="rect">
            <a:avLst/>
          </a:prstGeom>
          <a:solidFill>
            <a:srgbClr val="00E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49D6A43-AF5C-719D-34F3-28BA391BA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372261" y="3108960"/>
            <a:ext cx="6771385" cy="64008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917B7BF-235C-9311-4242-88C9D356D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7597009" y="3108960"/>
            <a:ext cx="6771385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23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78EF4350-90A6-3323-9206-8B7E70D56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17" y="460933"/>
            <a:ext cx="1554480" cy="39230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DD68B9-513B-FAA4-68C8-9C4CD0E72F34}"/>
              </a:ext>
            </a:extLst>
          </p:cNvPr>
          <p:cNvSpPr txBox="1"/>
          <p:nvPr/>
        </p:nvSpPr>
        <p:spPr>
          <a:xfrm>
            <a:off x="506627" y="421009"/>
            <a:ext cx="3005199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Create with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ED001-47E2-0303-461C-4BEB45B1D766}"/>
              </a:ext>
            </a:extLst>
          </p:cNvPr>
          <p:cNvSpPr/>
          <p:nvPr/>
        </p:nvSpPr>
        <p:spPr>
          <a:xfrm>
            <a:off x="627746" y="998231"/>
            <a:ext cx="1512000" cy="10973"/>
          </a:xfrm>
          <a:prstGeom prst="rect">
            <a:avLst/>
          </a:prstGeom>
          <a:solidFill>
            <a:srgbClr val="00E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ACME_Short_V2">
            <a:hlinkClick r:id="" action="ppaction://media"/>
            <a:extLst>
              <a:ext uri="{FF2B5EF4-FFF2-40B4-BE49-F238E27FC236}">
                <a16:creationId xmlns:a16="http://schemas.microsoft.com/office/drawing/2014/main" id="{4EAEBAFA-9A7B-7BA9-290A-8D1438C372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0734" y="1141447"/>
            <a:ext cx="9710531" cy="546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5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40863" y="1888314"/>
            <a:ext cx="4461963" cy="3342814"/>
            <a:chOff x="0" y="0"/>
            <a:chExt cx="1245236" cy="932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36" cy="932906"/>
            </a:xfrm>
            <a:custGeom>
              <a:avLst/>
              <a:gdLst/>
              <a:ahLst/>
              <a:cxnLst/>
              <a:rect l="l" t="t" r="r" b="b"/>
              <a:pathLst>
                <a:path w="1245236" h="932906">
                  <a:moveTo>
                    <a:pt x="26605" y="0"/>
                  </a:moveTo>
                  <a:lnTo>
                    <a:pt x="1218631" y="0"/>
                  </a:lnTo>
                  <a:cubicBezTo>
                    <a:pt x="1233324" y="0"/>
                    <a:pt x="1245236" y="11911"/>
                    <a:pt x="1245236" y="26605"/>
                  </a:cubicBezTo>
                  <a:lnTo>
                    <a:pt x="1245236" y="906301"/>
                  </a:lnTo>
                  <a:cubicBezTo>
                    <a:pt x="1245236" y="920994"/>
                    <a:pt x="1233324" y="932906"/>
                    <a:pt x="1218631" y="932906"/>
                  </a:cubicBezTo>
                  <a:lnTo>
                    <a:pt x="26605" y="932906"/>
                  </a:lnTo>
                  <a:cubicBezTo>
                    <a:pt x="11911" y="932906"/>
                    <a:pt x="0" y="920994"/>
                    <a:pt x="0" y="906301"/>
                  </a:cubicBezTo>
                  <a:lnTo>
                    <a:pt x="0" y="26605"/>
                  </a:lnTo>
                  <a:cubicBezTo>
                    <a:pt x="0" y="11911"/>
                    <a:pt x="11911" y="0"/>
                    <a:pt x="26605" y="0"/>
                  </a:cubicBez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 t="-899" b="-899"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10053" y="2606910"/>
            <a:ext cx="2657583" cy="2251922"/>
            <a:chOff x="0" y="0"/>
            <a:chExt cx="812800" cy="6887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88732"/>
            </a:xfrm>
            <a:custGeom>
              <a:avLst/>
              <a:gdLst/>
              <a:ahLst/>
              <a:cxnLst/>
              <a:rect l="l" t="t" r="r" b="b"/>
              <a:pathLst>
                <a:path w="812800" h="688732">
                  <a:moveTo>
                    <a:pt x="44668" y="0"/>
                  </a:moveTo>
                  <a:lnTo>
                    <a:pt x="768132" y="0"/>
                  </a:lnTo>
                  <a:cubicBezTo>
                    <a:pt x="779979" y="0"/>
                    <a:pt x="791340" y="4706"/>
                    <a:pt x="799717" y="13083"/>
                  </a:cubicBezTo>
                  <a:cubicBezTo>
                    <a:pt x="808094" y="21460"/>
                    <a:pt x="812800" y="32821"/>
                    <a:pt x="812800" y="44668"/>
                  </a:cubicBezTo>
                  <a:lnTo>
                    <a:pt x="812800" y="644064"/>
                  </a:lnTo>
                  <a:cubicBezTo>
                    <a:pt x="812800" y="668733"/>
                    <a:pt x="792801" y="688732"/>
                    <a:pt x="768132" y="688732"/>
                  </a:cubicBezTo>
                  <a:lnTo>
                    <a:pt x="44668" y="688732"/>
                  </a:lnTo>
                  <a:cubicBezTo>
                    <a:pt x="32821" y="688732"/>
                    <a:pt x="21460" y="684026"/>
                    <a:pt x="13083" y="675649"/>
                  </a:cubicBezTo>
                  <a:cubicBezTo>
                    <a:pt x="4706" y="667272"/>
                    <a:pt x="0" y="655910"/>
                    <a:pt x="0" y="644064"/>
                  </a:cubicBezTo>
                  <a:lnTo>
                    <a:pt x="0" y="44668"/>
                  </a:lnTo>
                  <a:cubicBezTo>
                    <a:pt x="0" y="32821"/>
                    <a:pt x="4706" y="21460"/>
                    <a:pt x="13083" y="13083"/>
                  </a:cubicBezTo>
                  <a:cubicBezTo>
                    <a:pt x="21460" y="4706"/>
                    <a:pt x="32821" y="0"/>
                    <a:pt x="44668" y="0"/>
                  </a:cubicBezTo>
                  <a:close/>
                </a:path>
              </a:pathLst>
            </a:custGeom>
            <a:blipFill>
              <a:blip r:embed="rId3"/>
              <a:stretch>
                <a:fillRect l="-20066" r="-49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580259" y="2502253"/>
            <a:ext cx="3008775" cy="2161755"/>
            <a:chOff x="0" y="0"/>
            <a:chExt cx="1147674" cy="8245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7674" cy="824585"/>
            </a:xfrm>
            <a:custGeom>
              <a:avLst/>
              <a:gdLst/>
              <a:ahLst/>
              <a:cxnLst/>
              <a:rect l="l" t="t" r="r" b="b"/>
              <a:pathLst>
                <a:path w="1147674" h="824585">
                  <a:moveTo>
                    <a:pt x="39454" y="0"/>
                  </a:moveTo>
                  <a:lnTo>
                    <a:pt x="1108219" y="0"/>
                  </a:lnTo>
                  <a:cubicBezTo>
                    <a:pt x="1130010" y="0"/>
                    <a:pt x="1147674" y="17664"/>
                    <a:pt x="1147674" y="39454"/>
                  </a:cubicBezTo>
                  <a:lnTo>
                    <a:pt x="1147674" y="785130"/>
                  </a:lnTo>
                  <a:cubicBezTo>
                    <a:pt x="1147674" y="795594"/>
                    <a:pt x="1143517" y="805630"/>
                    <a:pt x="1136118" y="813029"/>
                  </a:cubicBezTo>
                  <a:cubicBezTo>
                    <a:pt x="1128719" y="820428"/>
                    <a:pt x="1118683" y="824585"/>
                    <a:pt x="1108219" y="824585"/>
                  </a:cubicBezTo>
                  <a:lnTo>
                    <a:pt x="39454" y="824585"/>
                  </a:lnTo>
                  <a:cubicBezTo>
                    <a:pt x="28990" y="824585"/>
                    <a:pt x="18955" y="820428"/>
                    <a:pt x="11556" y="813029"/>
                  </a:cubicBezTo>
                  <a:cubicBezTo>
                    <a:pt x="4157" y="805630"/>
                    <a:pt x="0" y="795594"/>
                    <a:pt x="0" y="785130"/>
                  </a:cubicBezTo>
                  <a:lnTo>
                    <a:pt x="0" y="39454"/>
                  </a:lnTo>
                  <a:cubicBezTo>
                    <a:pt x="0" y="28990"/>
                    <a:pt x="4157" y="18955"/>
                    <a:pt x="11556" y="11556"/>
                  </a:cubicBezTo>
                  <a:cubicBezTo>
                    <a:pt x="18955" y="4157"/>
                    <a:pt x="28990" y="0"/>
                    <a:pt x="39454" y="0"/>
                  </a:cubicBezTo>
                  <a:close/>
                </a:path>
              </a:pathLst>
            </a:custGeom>
            <a:blipFill>
              <a:blip r:embed="rId4"/>
              <a:stretch>
                <a:fillRect l="-121" r="-2855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56310" y="984250"/>
            <a:ext cx="3405465" cy="683090"/>
            <a:chOff x="0" y="0"/>
            <a:chExt cx="1345369" cy="2698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45369" cy="269863"/>
            </a:xfrm>
            <a:custGeom>
              <a:avLst/>
              <a:gdLst/>
              <a:ahLst/>
              <a:cxnLst/>
              <a:rect l="l" t="t" r="r" b="b"/>
              <a:pathLst>
                <a:path w="1345369" h="269863">
                  <a:moveTo>
                    <a:pt x="90935" y="0"/>
                  </a:moveTo>
                  <a:lnTo>
                    <a:pt x="1254434" y="0"/>
                  </a:lnTo>
                  <a:cubicBezTo>
                    <a:pt x="1304656" y="0"/>
                    <a:pt x="1345369" y="40713"/>
                    <a:pt x="1345369" y="90935"/>
                  </a:cubicBezTo>
                  <a:lnTo>
                    <a:pt x="1345369" y="178928"/>
                  </a:lnTo>
                  <a:cubicBezTo>
                    <a:pt x="1345369" y="229150"/>
                    <a:pt x="1304656" y="269863"/>
                    <a:pt x="1254434" y="269863"/>
                  </a:cubicBezTo>
                  <a:lnTo>
                    <a:pt x="90935" y="269863"/>
                  </a:lnTo>
                  <a:cubicBezTo>
                    <a:pt x="40713" y="269863"/>
                    <a:pt x="0" y="229150"/>
                    <a:pt x="0" y="178928"/>
                  </a:cubicBezTo>
                  <a:lnTo>
                    <a:pt x="0" y="90935"/>
                  </a:lnTo>
                  <a:cubicBezTo>
                    <a:pt x="0" y="40713"/>
                    <a:pt x="40713" y="0"/>
                    <a:pt x="90935" y="0"/>
                  </a:cubicBezTo>
                  <a:close/>
                </a:path>
              </a:pathLst>
            </a:custGeom>
            <a:solidFill>
              <a:srgbClr val="000000"/>
            </a:solidFill>
            <a:ln w="38100" cap="rnd">
              <a:solidFill>
                <a:srgbClr val="2A2633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45369" cy="3079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381914" y="984250"/>
            <a:ext cx="3405465" cy="683090"/>
            <a:chOff x="0" y="0"/>
            <a:chExt cx="1345369" cy="2698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45369" cy="269863"/>
            </a:xfrm>
            <a:custGeom>
              <a:avLst/>
              <a:gdLst/>
              <a:ahLst/>
              <a:cxnLst/>
              <a:rect l="l" t="t" r="r" b="b"/>
              <a:pathLst>
                <a:path w="1345369" h="269863">
                  <a:moveTo>
                    <a:pt x="90935" y="0"/>
                  </a:moveTo>
                  <a:lnTo>
                    <a:pt x="1254434" y="0"/>
                  </a:lnTo>
                  <a:cubicBezTo>
                    <a:pt x="1304656" y="0"/>
                    <a:pt x="1345369" y="40713"/>
                    <a:pt x="1345369" y="90935"/>
                  </a:cubicBezTo>
                  <a:lnTo>
                    <a:pt x="1345369" y="178928"/>
                  </a:lnTo>
                  <a:cubicBezTo>
                    <a:pt x="1345369" y="229150"/>
                    <a:pt x="1304656" y="269863"/>
                    <a:pt x="1254434" y="269863"/>
                  </a:cubicBezTo>
                  <a:lnTo>
                    <a:pt x="90935" y="269863"/>
                  </a:lnTo>
                  <a:cubicBezTo>
                    <a:pt x="40713" y="269863"/>
                    <a:pt x="0" y="229150"/>
                    <a:pt x="0" y="178928"/>
                  </a:cubicBezTo>
                  <a:lnTo>
                    <a:pt x="0" y="90935"/>
                  </a:lnTo>
                  <a:cubicBezTo>
                    <a:pt x="0" y="40713"/>
                    <a:pt x="40713" y="0"/>
                    <a:pt x="90935" y="0"/>
                  </a:cubicBezTo>
                  <a:close/>
                </a:path>
              </a:pathLst>
            </a:custGeom>
            <a:solidFill>
              <a:srgbClr val="000000"/>
            </a:solidFill>
            <a:ln w="38100" cap="rnd">
              <a:solidFill>
                <a:srgbClr val="2A2633"/>
              </a:solidFill>
              <a:prstDash val="solid"/>
              <a:round/>
            </a:ln>
          </p:spPr>
          <p:txBody>
            <a:bodyPr/>
            <a:lstStyle/>
            <a:p>
              <a:endParaRPr lang="en-US" sz="1200"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45369" cy="3079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369112" y="984250"/>
            <a:ext cx="3405465" cy="683090"/>
            <a:chOff x="0" y="0"/>
            <a:chExt cx="1345369" cy="26986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5369" cy="269863"/>
            </a:xfrm>
            <a:custGeom>
              <a:avLst/>
              <a:gdLst/>
              <a:ahLst/>
              <a:cxnLst/>
              <a:rect l="l" t="t" r="r" b="b"/>
              <a:pathLst>
                <a:path w="1345369" h="269863">
                  <a:moveTo>
                    <a:pt x="90935" y="0"/>
                  </a:moveTo>
                  <a:lnTo>
                    <a:pt x="1254434" y="0"/>
                  </a:lnTo>
                  <a:cubicBezTo>
                    <a:pt x="1304656" y="0"/>
                    <a:pt x="1345369" y="40713"/>
                    <a:pt x="1345369" y="90935"/>
                  </a:cubicBezTo>
                  <a:lnTo>
                    <a:pt x="1345369" y="178928"/>
                  </a:lnTo>
                  <a:cubicBezTo>
                    <a:pt x="1345369" y="229150"/>
                    <a:pt x="1304656" y="269863"/>
                    <a:pt x="1254434" y="269863"/>
                  </a:cubicBezTo>
                  <a:lnTo>
                    <a:pt x="90935" y="269863"/>
                  </a:lnTo>
                  <a:cubicBezTo>
                    <a:pt x="40713" y="269863"/>
                    <a:pt x="0" y="229150"/>
                    <a:pt x="0" y="178928"/>
                  </a:cubicBezTo>
                  <a:lnTo>
                    <a:pt x="0" y="90935"/>
                  </a:lnTo>
                  <a:cubicBezTo>
                    <a:pt x="0" y="40713"/>
                    <a:pt x="40713" y="0"/>
                    <a:pt x="90935" y="0"/>
                  </a:cubicBezTo>
                  <a:close/>
                </a:path>
              </a:pathLst>
            </a:custGeom>
            <a:solidFill>
              <a:srgbClr val="000000"/>
            </a:solidFill>
            <a:ln w="38100" cap="rnd">
              <a:solidFill>
                <a:srgbClr val="2A2633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345369" cy="3079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AutoShape 17"/>
          <p:cNvSpPr/>
          <p:nvPr/>
        </p:nvSpPr>
        <p:spPr>
          <a:xfrm>
            <a:off x="3874771" y="1313095"/>
            <a:ext cx="43719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8" name="AutoShape 18"/>
          <p:cNvSpPr/>
          <p:nvPr/>
        </p:nvSpPr>
        <p:spPr>
          <a:xfrm>
            <a:off x="7899543" y="1300395"/>
            <a:ext cx="43719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1020195" y="1162812"/>
            <a:ext cx="2077695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7" dirty="0">
                <a:solidFill>
                  <a:srgbClr val="E5E1DA"/>
                </a:solidFill>
                <a:latin typeface="Century Gothic" panose="020B0502020202020204" pitchFamily="34" charset="0"/>
                <a:ea typeface="Canva Sans Bold"/>
                <a:cs typeface="Canva Sans Bold"/>
                <a:sym typeface="Canva Sans Bold"/>
              </a:rPr>
              <a:t>INPUT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249404" y="1162812"/>
            <a:ext cx="1670485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7">
                <a:solidFill>
                  <a:srgbClr val="E5E1DA"/>
                </a:solidFill>
                <a:latin typeface="Century Gothic" panose="020B0502020202020204" pitchFamily="34" charset="0"/>
                <a:ea typeface="Canva Sans Bold"/>
                <a:cs typeface="Canva Sans Bold"/>
                <a:sym typeface="Canva Sans Bold"/>
              </a:rPr>
              <a:t>OUTPUT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032997" y="1162812"/>
            <a:ext cx="2077695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GB" sz="1667" dirty="0">
                <a:solidFill>
                  <a:srgbClr val="FFD944"/>
                </a:solidFill>
                <a:latin typeface="Century Gothic" panose="020B0502020202020204" pitchFamily="34" charset="0"/>
                <a:ea typeface="Canva Sans Bold"/>
                <a:cs typeface="Canva Sans Bold"/>
                <a:sym typeface="Canva Sans Bold"/>
              </a:rPr>
              <a:t>I</a:t>
            </a:r>
            <a:r>
              <a:rPr lang="en-US" sz="1667" dirty="0">
                <a:solidFill>
                  <a:srgbClr val="FFD944"/>
                </a:solidFill>
                <a:latin typeface="Century Gothic" panose="020B0502020202020204" pitchFamily="34" charset="0"/>
                <a:ea typeface="Canva Sans Bold"/>
                <a:cs typeface="Canva Sans Bold"/>
                <a:sym typeface="Canva Sans Bold"/>
              </a:rPr>
              <a:t>NTTENT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3006" y="5420352"/>
            <a:ext cx="2891677" cy="104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7"/>
              </a:lnSpc>
              <a:spcBef>
                <a:spcPct val="0"/>
              </a:spcBef>
            </a:pPr>
            <a:r>
              <a:rPr lang="en-US" dirty="0">
                <a:solidFill>
                  <a:srgbClr val="E5E1DA"/>
                </a:solidFill>
                <a:latin typeface="Century Gothic" panose="020B0502020202020204" pitchFamily="34" charset="0"/>
                <a:ea typeface="Canva Sans"/>
                <a:cs typeface="Canva Sans"/>
                <a:sym typeface="Canva Sans"/>
              </a:rPr>
              <a:t>User uploads all their source files into the Inttent dashboard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50162" y="5420352"/>
            <a:ext cx="2891677" cy="104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7"/>
              </a:lnSpc>
              <a:spcBef>
                <a:spcPct val="0"/>
              </a:spcBef>
            </a:pPr>
            <a:r>
              <a:rPr lang="en-US">
                <a:solidFill>
                  <a:srgbClr val="E5E1DA"/>
                </a:solidFill>
                <a:latin typeface="Century Gothic" panose="020B0502020202020204" pitchFamily="34" charset="0"/>
                <a:ea typeface="Canva Sans"/>
                <a:cs typeface="Canva Sans"/>
                <a:sym typeface="Canva Sans"/>
              </a:rPr>
              <a:t>AI agents retrieve content from 100's of source files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580259" y="5420352"/>
            <a:ext cx="2891677" cy="104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7"/>
              </a:lnSpc>
              <a:spcBef>
                <a:spcPct val="0"/>
              </a:spcBef>
            </a:pPr>
            <a:r>
              <a:rPr lang="en-US">
                <a:solidFill>
                  <a:srgbClr val="E5E1DA"/>
                </a:solidFill>
                <a:latin typeface="Century Gothic" panose="020B0502020202020204" pitchFamily="34" charset="0"/>
                <a:ea typeface="Canva Sans"/>
                <a:cs typeface="Canva Sans"/>
                <a:sym typeface="Canva Sans"/>
              </a:rPr>
              <a:t>Fine-tuning models publish content in a multi-modal format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28650" y="318558"/>
            <a:ext cx="6158116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7"/>
              </a:lnSpc>
            </a:pPr>
            <a:r>
              <a:rPr lang="en-US" sz="3200" spc="300" dirty="0">
                <a:solidFill>
                  <a:prstClr val="white">
                    <a:lumMod val="95000"/>
                  </a:prstClr>
                </a:solidFill>
                <a:latin typeface="Century Gothic" panose="020B0502020202020204"/>
                <a:sym typeface="Canva Sans"/>
              </a:rPr>
              <a:t>How Inttent Works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7369E4-0F59-02F8-7421-167622853404}"/>
              </a:ext>
            </a:extLst>
          </p:cNvPr>
          <p:cNvSpPr txBox="1"/>
          <p:nvPr/>
        </p:nvSpPr>
        <p:spPr>
          <a:xfrm>
            <a:off x="438628" y="421009"/>
            <a:ext cx="9883723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Value Proposition</a:t>
            </a:r>
            <a:endParaRPr kumimoji="0" lang="en-US" sz="3200" b="0" i="0" u="none" strike="noStrike" kern="1200" cap="none" spc="30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C1ECF-291C-73FC-3865-1CCD93AF96AD}"/>
              </a:ext>
            </a:extLst>
          </p:cNvPr>
          <p:cNvSpPr txBox="1"/>
          <p:nvPr/>
        </p:nvSpPr>
        <p:spPr>
          <a:xfrm>
            <a:off x="801687" y="1363710"/>
            <a:ext cx="8554275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00E6BF"/>
                </a:solidFill>
                <a:latin typeface="Century Gothic" panose="020B0502020202020204"/>
              </a:rPr>
              <a:t>Speeds </a:t>
            </a:r>
            <a:r>
              <a:rPr lang="en-GB" sz="2200" dirty="0">
                <a:solidFill>
                  <a:schemeClr val="bg2"/>
                </a:solidFill>
                <a:latin typeface="Century Gothic" panose="020B0502020202020204"/>
              </a:rPr>
              <a:t>up complex</a:t>
            </a:r>
            <a:r>
              <a:rPr lang="en-GB" sz="2200" dirty="0">
                <a:solidFill>
                  <a:srgbClr val="00E6BF"/>
                </a:solidFill>
                <a:latin typeface="Century Gothic" panose="020B0502020202020204"/>
              </a:rPr>
              <a:t> document creation: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800" dirty="0">
              <a:solidFill>
                <a:srgbClr val="DEDEDE"/>
              </a:solidFill>
              <a:latin typeface="Century Gothic" panose="020B0502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DEDEDE"/>
                </a:solidFill>
                <a:latin typeface="Century Gothic" panose="020B0502020202020204"/>
              </a:rPr>
              <a:t>(Example “Confidential Information Memorandum”)</a:t>
            </a:r>
            <a:r>
              <a:rPr lang="en-GB" sz="2200" dirty="0">
                <a:solidFill>
                  <a:srgbClr val="DEDEDE"/>
                </a:solidFill>
                <a:latin typeface="Century Gothic" panose="020B0502020202020204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DEDEDE"/>
                </a:solidFill>
                <a:latin typeface="Century Gothic" panose="020B0502020202020204"/>
              </a:rPr>
              <a:t>-   Average </a:t>
            </a:r>
            <a:r>
              <a:rPr lang="en-GB" sz="2200" dirty="0">
                <a:solidFill>
                  <a:srgbClr val="FFC000"/>
                </a:solidFill>
                <a:latin typeface="Century Gothic" panose="020B0502020202020204"/>
              </a:rPr>
              <a:t>400hrs </a:t>
            </a:r>
            <a:r>
              <a:rPr lang="en-GB" sz="2200" dirty="0">
                <a:solidFill>
                  <a:srgbClr val="DEDEDE"/>
                </a:solidFill>
                <a:latin typeface="Century Gothic" panose="020B0502020202020204"/>
              </a:rPr>
              <a:t>to create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DEDEDE"/>
                </a:solidFill>
                <a:latin typeface="Century Gothic" panose="020B0502020202020204"/>
              </a:rPr>
              <a:t>-   Inttent reduces process to </a:t>
            </a:r>
            <a:r>
              <a:rPr lang="en-GB" sz="2200" dirty="0">
                <a:solidFill>
                  <a:srgbClr val="FFC000"/>
                </a:solidFill>
                <a:latin typeface="Century Gothic" panose="020B0502020202020204"/>
              </a:rPr>
              <a:t>2 hrs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200x faster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dirty="0">
              <a:solidFill>
                <a:srgbClr val="DEDEDE"/>
              </a:solidFill>
              <a:latin typeface="Century Gothic" panose="020B0502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00E6BF"/>
                </a:solidFill>
                <a:latin typeface="Century Gothic" panose="020B0502020202020204"/>
              </a:rPr>
              <a:t>Increases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consumption: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E6B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200" dirty="0">
                <a:solidFill>
                  <a:srgbClr val="DEDEDE"/>
                </a:solidFill>
                <a:latin typeface="Century Gothic" panose="020B0502020202020204"/>
              </a:rPr>
              <a:t>Multi-modal output aligns with content consumption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200" dirty="0">
                <a:solidFill>
                  <a:srgbClr val="DEDEDE"/>
                </a:solidFill>
                <a:latin typeface="Century Gothic" panose="020B0502020202020204"/>
              </a:rPr>
              <a:t>Increases engagement </a:t>
            </a:r>
            <a:r>
              <a:rPr lang="en-GB" sz="2200" dirty="0">
                <a:solidFill>
                  <a:srgbClr val="FFC000"/>
                </a:solidFill>
                <a:latin typeface="Century Gothic" panose="020B0502020202020204"/>
              </a:rPr>
              <a:t>3-5x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dirty="0">
              <a:solidFill>
                <a:srgbClr val="DEDEDE"/>
              </a:solidFill>
              <a:latin typeface="Century Gothic" panose="020B0502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Granular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analytics: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E6B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DEDEDE"/>
                </a:solidFill>
                <a:latin typeface="Century Gothic" panose="020B0502020202020204"/>
              </a:rPr>
              <a:t>-   Offers highly detailed analytics on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audience behaviour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56F211-4BA8-FF38-2D9E-CD433201C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372261" y="3108960"/>
            <a:ext cx="6771385" cy="64008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AAF2E43-2428-EEF8-F5AE-AF047B901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597009" y="3108960"/>
            <a:ext cx="6771385" cy="640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792585-320F-68EF-5C48-026064E8F489}"/>
              </a:ext>
            </a:extLst>
          </p:cNvPr>
          <p:cNvSpPr/>
          <p:nvPr/>
        </p:nvSpPr>
        <p:spPr>
          <a:xfrm>
            <a:off x="627746" y="998231"/>
            <a:ext cx="1512000" cy="10973"/>
          </a:xfrm>
          <a:prstGeom prst="rect">
            <a:avLst/>
          </a:prstGeom>
          <a:solidFill>
            <a:srgbClr val="00E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47FC4-5786-7BE5-BC06-5F1DCA998656}"/>
              </a:ext>
            </a:extLst>
          </p:cNvPr>
          <p:cNvSpPr txBox="1"/>
          <p:nvPr/>
        </p:nvSpPr>
        <p:spPr>
          <a:xfrm>
            <a:off x="404951" y="1411956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F5EB7B-E1BD-79CD-4EE3-0EAA5645B768}"/>
              </a:ext>
            </a:extLst>
          </p:cNvPr>
          <p:cNvSpPr txBox="1"/>
          <p:nvPr/>
        </p:nvSpPr>
        <p:spPr>
          <a:xfrm>
            <a:off x="404951" y="3502486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0C77B-F08E-2EBF-2A7D-02223FE20C36}"/>
              </a:ext>
            </a:extLst>
          </p:cNvPr>
          <p:cNvSpPr txBox="1"/>
          <p:nvPr/>
        </p:nvSpPr>
        <p:spPr>
          <a:xfrm>
            <a:off x="404951" y="4989443"/>
            <a:ext cx="3080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E6B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■</a:t>
            </a:r>
          </a:p>
        </p:txBody>
      </p:sp>
    </p:spTree>
    <p:extLst>
      <p:ext uri="{BB962C8B-B14F-4D97-AF65-F5344CB8AC3E}">
        <p14:creationId xmlns:p14="http://schemas.microsoft.com/office/powerpoint/2010/main" val="286608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45791F-3D3D-69BA-842B-45EDE5808E92}"/>
              </a:ext>
            </a:extLst>
          </p:cNvPr>
          <p:cNvSpPr txBox="1"/>
          <p:nvPr/>
        </p:nvSpPr>
        <p:spPr>
          <a:xfrm>
            <a:off x="438628" y="421009"/>
            <a:ext cx="3571887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Market Size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22257A-1D0F-5784-C6ED-BA295F3CF954}"/>
              </a:ext>
            </a:extLst>
          </p:cNvPr>
          <p:cNvSpPr/>
          <p:nvPr/>
        </p:nvSpPr>
        <p:spPr>
          <a:xfrm>
            <a:off x="541605" y="1049064"/>
            <a:ext cx="2560320" cy="9144"/>
          </a:xfrm>
          <a:prstGeom prst="rect">
            <a:avLst/>
          </a:prstGeom>
          <a:solidFill>
            <a:srgbClr val="00E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8B8EA1-3A2C-E2DA-15DD-3438F3307ED0}"/>
              </a:ext>
            </a:extLst>
          </p:cNvPr>
          <p:cNvGrpSpPr/>
          <p:nvPr/>
        </p:nvGrpSpPr>
        <p:grpSpPr>
          <a:xfrm>
            <a:off x="889258" y="1619432"/>
            <a:ext cx="7399344" cy="4114800"/>
            <a:chOff x="1640118" y="1797232"/>
            <a:chExt cx="7399344" cy="41148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F0A4178-5AA4-835A-B6CC-64EC791B67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40118" y="1797232"/>
              <a:ext cx="4265046" cy="4114800"/>
            </a:xfrm>
            <a:prstGeom prst="ellipse">
              <a:avLst/>
            </a:prstGeom>
            <a:solidFill>
              <a:srgbClr val="209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3957E32-ECE2-B495-6D52-10C18565C1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5918" y="3168832"/>
              <a:ext cx="2843364" cy="2743200"/>
            </a:xfrm>
            <a:prstGeom prst="ellipse">
              <a:avLst/>
            </a:prstGeom>
            <a:solidFill>
              <a:srgbClr val="1F4C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E7BA629-A968-4A29-41C9-6E81C30B12B4}"/>
                </a:ext>
              </a:extLst>
            </p:cNvPr>
            <p:cNvSpPr/>
            <p:nvPr/>
          </p:nvSpPr>
          <p:spPr>
            <a:xfrm>
              <a:off x="2783118" y="4083232"/>
              <a:ext cx="1895576" cy="1828800"/>
            </a:xfrm>
            <a:prstGeom prst="ellipse">
              <a:avLst/>
            </a:prstGeom>
            <a:solidFill>
              <a:srgbClr val="1026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1745B9-929A-CFEC-D584-853F89D96CBB}"/>
                </a:ext>
              </a:extLst>
            </p:cNvPr>
            <p:cNvSpPr txBox="1"/>
            <p:nvPr/>
          </p:nvSpPr>
          <p:spPr>
            <a:xfrm>
              <a:off x="3120618" y="2345397"/>
              <a:ext cx="12205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TAM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C4DDE0-31D0-E59F-9DF2-4A165D49906B}"/>
                </a:ext>
              </a:extLst>
            </p:cNvPr>
            <p:cNvSpPr txBox="1"/>
            <p:nvPr/>
          </p:nvSpPr>
          <p:spPr>
            <a:xfrm>
              <a:off x="3120619" y="3411953"/>
              <a:ext cx="12205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SAM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998217-7B29-FBBD-0449-0CBEE1C4D4B1}"/>
                </a:ext>
              </a:extLst>
            </p:cNvPr>
            <p:cNvSpPr txBox="1"/>
            <p:nvPr/>
          </p:nvSpPr>
          <p:spPr>
            <a:xfrm>
              <a:off x="3120620" y="4764343"/>
              <a:ext cx="12205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SOM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CECAAB-51A2-5CA0-DB6D-47E96461D7F4}"/>
                </a:ext>
              </a:extLst>
            </p:cNvPr>
            <p:cNvSpPr txBox="1"/>
            <p:nvPr/>
          </p:nvSpPr>
          <p:spPr>
            <a:xfrm>
              <a:off x="7318150" y="2347854"/>
              <a:ext cx="1721312" cy="46166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$36 Billion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14C285-7A2B-FCCF-2280-21046EAB158F}"/>
                </a:ext>
              </a:extLst>
            </p:cNvPr>
            <p:cNvSpPr txBox="1"/>
            <p:nvPr/>
          </p:nvSpPr>
          <p:spPr>
            <a:xfrm>
              <a:off x="7318150" y="3453045"/>
              <a:ext cx="1721312" cy="46166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$28 Billion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F952D9-3375-B98E-C1E0-AEA79C1883FB}"/>
                </a:ext>
              </a:extLst>
            </p:cNvPr>
            <p:cNvSpPr txBox="1"/>
            <p:nvPr/>
          </p:nvSpPr>
          <p:spPr>
            <a:xfrm>
              <a:off x="7318150" y="4766800"/>
              <a:ext cx="1568912" cy="46166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E6BF"/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$5 Billion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884191C-CEAF-5636-2240-92EF11272DA3}"/>
                </a:ext>
              </a:extLst>
            </p:cNvPr>
            <p:cNvCxnSpPr>
              <a:cxnSpLocks/>
            </p:cNvCxnSpPr>
            <p:nvPr/>
          </p:nvCxnSpPr>
          <p:spPr>
            <a:xfrm>
              <a:off x="4543281" y="2576230"/>
              <a:ext cx="2377440" cy="4912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C34D3DD-5C5E-C48D-0011-769296AC4006}"/>
                </a:ext>
              </a:extLst>
            </p:cNvPr>
            <p:cNvCxnSpPr>
              <a:cxnSpLocks/>
            </p:cNvCxnSpPr>
            <p:nvPr/>
          </p:nvCxnSpPr>
          <p:spPr>
            <a:xfrm>
              <a:off x="4543281" y="3681421"/>
              <a:ext cx="2377440" cy="4912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4396AD1-08C9-C168-BB6B-0774A7847945}"/>
                </a:ext>
              </a:extLst>
            </p:cNvPr>
            <p:cNvCxnSpPr>
              <a:cxnSpLocks/>
            </p:cNvCxnSpPr>
            <p:nvPr/>
          </p:nvCxnSpPr>
          <p:spPr>
            <a:xfrm>
              <a:off x="4543281" y="4995176"/>
              <a:ext cx="2377440" cy="4912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46BCD26-A866-EB11-EC2B-E5E00F5EB829}"/>
              </a:ext>
            </a:extLst>
          </p:cNvPr>
          <p:cNvSpPr txBox="1"/>
          <p:nvPr/>
        </p:nvSpPr>
        <p:spPr>
          <a:xfrm>
            <a:off x="889258" y="6196112"/>
            <a:ext cx="7488929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DEDED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Source: McKinsey &amp; Bain research reports 2019, # docs produced and average costs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13F362F-96E6-B20D-E6D0-51CC78FE6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372261" y="3108960"/>
            <a:ext cx="6771385" cy="64008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086944D2-6E2A-C6FE-1332-3680A3888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597009" y="3108960"/>
            <a:ext cx="6771385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5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39870</TotalTime>
  <Words>462</Words>
  <Application>Microsoft Office PowerPoint</Application>
  <PresentationFormat>Widescreen</PresentationFormat>
  <Paragraphs>142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Lato Bold</vt:lpstr>
      <vt:lpstr>Poppins</vt:lpstr>
      <vt:lpstr>Proxima Nova Rg</vt:lpstr>
      <vt:lpstr>Roboto Slab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sanket temani</dc:creator>
  <cp:lastModifiedBy>Romesh Jayawickrama</cp:lastModifiedBy>
  <cp:revision>16</cp:revision>
  <dcterms:created xsi:type="dcterms:W3CDTF">2024-01-14T04:28:58Z</dcterms:created>
  <dcterms:modified xsi:type="dcterms:W3CDTF">2024-08-09T11:03:28Z</dcterms:modified>
</cp:coreProperties>
</file>