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7" r:id="rId6"/>
    <p:sldId id="260" r:id="rId7"/>
    <p:sldId id="261" r:id="rId8"/>
    <p:sldId id="262" r:id="rId9"/>
    <p:sldId id="263" r:id="rId10"/>
    <p:sldId id="264" r:id="rId11"/>
    <p:sldId id="265" r:id="rId12"/>
    <p:sldId id="266"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45"/>
    <p:restoredTop sz="94610"/>
  </p:normalViewPr>
  <p:slideViewPr>
    <p:cSldViewPr snapToGrid="0" snapToObjects="1">
      <p:cViewPr varScale="1">
        <p:scale>
          <a:sx n="124" d="100"/>
          <a:sy n="124" d="100"/>
        </p:scale>
        <p:origin x="184" y="6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5474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png"/><Relationship Id="rId4" Type="http://schemas.openxmlformats.org/officeDocument/2006/relationships/image" Target="../media/image11.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8.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6.png"/><Relationship Id="rId5" Type="http://schemas.openxmlformats.org/officeDocument/2006/relationships/image" Target="../media/image23.png"/><Relationship Id="rId10" Type="http://schemas.openxmlformats.org/officeDocument/2006/relationships/image" Target="../media/image15.png"/><Relationship Id="rId4" Type="http://schemas.openxmlformats.org/officeDocument/2006/relationships/image" Target="../media/image17.pn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0C36"/>
        </a:solidFill>
        <a:effectLst/>
      </p:bgPr>
    </p:bg>
    <p:spTree>
      <p:nvGrpSpPr>
        <p:cNvPr id="1" name=""/>
        <p:cNvGrpSpPr/>
        <p:nvPr/>
      </p:nvGrpSpPr>
      <p:grpSpPr>
        <a:xfrm>
          <a:off x="0" y="0"/>
          <a:ext cx="0" cy="0"/>
          <a:chOff x="0" y="0"/>
          <a:chExt cx="0" cy="0"/>
        </a:xfrm>
      </p:grpSpPr>
      <p:sp>
        <p:nvSpPr>
          <p:cNvPr id="2" name="Shape 0"/>
          <p:cNvSpPr/>
          <p:nvPr/>
        </p:nvSpPr>
        <p:spPr>
          <a:xfrm>
            <a:off x="9738360" y="960120"/>
            <a:ext cx="1737360" cy="1737360"/>
          </a:xfrm>
          <a:prstGeom prst="roundRect">
            <a:avLst>
              <a:gd name="adj" fmla="val 11579"/>
            </a:avLst>
          </a:prstGeom>
          <a:solidFill>
            <a:srgbClr val="3267E4">
              <a:alpha val="82000"/>
            </a:srgbClr>
          </a:solidFill>
          <a:ln/>
        </p:spPr>
        <p:txBody>
          <a:bodyPr/>
          <a:lstStyle/>
          <a:p>
            <a:endParaRPr lang="en-US"/>
          </a:p>
        </p:txBody>
      </p:sp>
      <p:sp>
        <p:nvSpPr>
          <p:cNvPr id="3" name="Shape 1"/>
          <p:cNvSpPr/>
          <p:nvPr/>
        </p:nvSpPr>
        <p:spPr>
          <a:xfrm>
            <a:off x="8732520" y="2743200"/>
            <a:ext cx="1371600" cy="1371600"/>
          </a:xfrm>
          <a:prstGeom prst="roundRect">
            <a:avLst>
              <a:gd name="adj" fmla="val 13333"/>
            </a:avLst>
          </a:prstGeom>
          <a:solidFill>
            <a:srgbClr val="2EABFF">
              <a:alpha val="70000"/>
            </a:srgbClr>
          </a:solidFill>
          <a:ln/>
        </p:spPr>
        <p:txBody>
          <a:bodyPr/>
          <a:lstStyle/>
          <a:p>
            <a:endParaRPr lang="en-US"/>
          </a:p>
        </p:txBody>
      </p:sp>
      <p:sp>
        <p:nvSpPr>
          <p:cNvPr id="4" name="Shape 2"/>
          <p:cNvSpPr/>
          <p:nvPr/>
        </p:nvSpPr>
        <p:spPr>
          <a:xfrm>
            <a:off x="10378440" y="3063240"/>
            <a:ext cx="1143000" cy="1143000"/>
          </a:xfrm>
          <a:prstGeom prst="roundRect">
            <a:avLst>
              <a:gd name="adj" fmla="val 14400"/>
            </a:avLst>
          </a:prstGeom>
          <a:solidFill>
            <a:srgbClr val="2EECDB">
              <a:alpha val="65000"/>
            </a:srgbClr>
          </a:solidFill>
          <a:ln/>
        </p:spPr>
        <p:txBody>
          <a:bodyPr/>
          <a:lstStyle/>
          <a:p>
            <a:endParaRPr lang="en-US"/>
          </a:p>
        </p:txBody>
      </p:sp>
      <p:pic>
        <p:nvPicPr>
          <p:cNvPr id="5" name="Image 0" descr="/tmp/build/assets/logo_white_t.png"/>
          <p:cNvPicPr>
            <a:picLocks noChangeAspect="1"/>
          </p:cNvPicPr>
          <p:nvPr/>
        </p:nvPicPr>
        <p:blipFill>
          <a:blip r:embed="rId3"/>
          <a:stretch>
            <a:fillRect/>
          </a:stretch>
        </p:blipFill>
        <p:spPr>
          <a:xfrm>
            <a:off x="566928" y="566928"/>
            <a:ext cx="1437437" cy="365760"/>
          </a:xfrm>
          <a:prstGeom prst="rect">
            <a:avLst/>
          </a:prstGeom>
        </p:spPr>
      </p:pic>
      <p:sp>
        <p:nvSpPr>
          <p:cNvPr id="6" name="Text 3"/>
          <p:cNvSpPr/>
          <p:nvPr/>
        </p:nvSpPr>
        <p:spPr>
          <a:xfrm>
            <a:off x="566928" y="2148840"/>
            <a:ext cx="8595360" cy="1737360"/>
          </a:xfrm>
          <a:prstGeom prst="rect">
            <a:avLst/>
          </a:prstGeom>
          <a:noFill/>
          <a:ln/>
        </p:spPr>
        <p:txBody>
          <a:bodyPr wrap="square" lIns="0" tIns="0" rIns="0" bIns="0" rtlCol="0" anchor="ctr"/>
          <a:lstStyle/>
          <a:p>
            <a:pPr marL="0" indent="0">
              <a:lnSpc>
                <a:spcPct val="100000"/>
              </a:lnSpc>
              <a:buNone/>
            </a:pPr>
            <a:r>
              <a:rPr lang="en-US" sz="5200" b="1" dirty="0">
                <a:solidFill>
                  <a:srgbClr val="FFFFFF"/>
                </a:solidFill>
                <a:latin typeface="Outfit" pitchFamily="34" charset="0"/>
                <a:ea typeface="Outfit" pitchFamily="34" charset="-122"/>
                <a:cs typeface="Outfit" pitchFamily="34" charset="-120"/>
              </a:rPr>
              <a:t>Autopilot for accounts payable</a:t>
            </a:r>
            <a:endParaRPr lang="en-US" sz="5200" dirty="0"/>
          </a:p>
        </p:txBody>
      </p:sp>
      <p:sp>
        <p:nvSpPr>
          <p:cNvPr id="7" name="Text 4"/>
          <p:cNvSpPr/>
          <p:nvPr/>
        </p:nvSpPr>
        <p:spPr>
          <a:xfrm>
            <a:off x="566928" y="3931920"/>
            <a:ext cx="8165592" cy="1554480"/>
          </a:xfrm>
          <a:prstGeom prst="rect">
            <a:avLst/>
          </a:prstGeom>
          <a:noFill/>
          <a:ln/>
        </p:spPr>
        <p:txBody>
          <a:bodyPr wrap="square" lIns="0" tIns="0" rIns="0" bIns="0" rtlCol="0" anchor="ctr"/>
          <a:lstStyle/>
          <a:p>
            <a:pPr marL="0" indent="0">
              <a:lnSpc>
                <a:spcPct val="128000"/>
              </a:lnSpc>
              <a:buNone/>
            </a:pPr>
            <a:r>
              <a:rPr lang="en-US" sz="1500" dirty="0">
                <a:solidFill>
                  <a:srgbClr val="C9CCE6"/>
                </a:solidFill>
                <a:latin typeface="Inter" pitchFamily="34" charset="0"/>
                <a:ea typeface="Inter" pitchFamily="34" charset="-122"/>
                <a:cs typeface="Inter" pitchFamily="34" charset="-120"/>
              </a:rPr>
              <a:t>Listra is the control layer that lets an AI agent run accounts payable and receivable safely. It investigates exceptions, decides under your policies, communicates with vendors, and posts to the ERP, within your thresholds, with a full audit trail on every action.</a:t>
            </a:r>
            <a:endParaRPr lang="en-US" sz="1500" dirty="0"/>
          </a:p>
        </p:txBody>
      </p:sp>
      <p:sp>
        <p:nvSpPr>
          <p:cNvPr id="8" name="Text 5"/>
          <p:cNvSpPr/>
          <p:nvPr/>
        </p:nvSpPr>
        <p:spPr>
          <a:xfrm>
            <a:off x="566928" y="6217920"/>
            <a:ext cx="11057839" cy="274320"/>
          </a:xfrm>
          <a:prstGeom prst="rect">
            <a:avLst/>
          </a:prstGeom>
          <a:noFill/>
          <a:ln/>
        </p:spPr>
        <p:txBody>
          <a:bodyPr wrap="square" lIns="0" tIns="0" rIns="0" bIns="0" rtlCol="0" anchor="ctr"/>
          <a:lstStyle/>
          <a:p>
            <a:pPr marL="0" indent="0">
              <a:buNone/>
            </a:pPr>
            <a:r>
              <a:rPr lang="en-US" sz="1100" b="1" kern="0" spc="200" dirty="0">
                <a:solidFill>
                  <a:srgbClr val="2EECDB"/>
                </a:solidFill>
                <a:latin typeface="JetBrains Mono" pitchFamily="34" charset="0"/>
                <a:ea typeface="JetBrains Mono" pitchFamily="34" charset="-122"/>
                <a:cs typeface="JetBrains Mono" pitchFamily="34" charset="-120"/>
              </a:rPr>
              <a:t>ACCELERATOR APPLICATION</a:t>
            </a:r>
            <a:r>
              <a:rPr lang="en-US" sz="1100" kern="0" spc="200" dirty="0">
                <a:solidFill>
                  <a:srgbClr val="7E83B6"/>
                </a:solidFill>
                <a:latin typeface="JetBrains Mono" pitchFamily="34" charset="0"/>
                <a:ea typeface="JetBrains Mono" pitchFamily="34" charset="-122"/>
                <a:cs typeface="JetBrains Mono" pitchFamily="34" charset="-120"/>
              </a:rPr>
              <a:t>     listra.ai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3267E4"/>
                </a:solidFill>
                <a:latin typeface="JetBrains Mono" pitchFamily="34" charset="0"/>
                <a:ea typeface="JetBrains Mono" pitchFamily="34" charset="-122"/>
                <a:cs typeface="JetBrains Mono" pitchFamily="34" charset="-120"/>
              </a:rPr>
              <a:t>TRACTION</a:t>
            </a:r>
            <a:endParaRPr lang="en-US" sz="1150" dirty="0"/>
          </a:p>
        </p:txBody>
      </p:sp>
      <p:sp>
        <p:nvSpPr>
          <p:cNvPr id="3" name="Text 1"/>
          <p:cNvSpPr/>
          <p:nvPr/>
        </p:nvSpPr>
        <p:spPr>
          <a:xfrm>
            <a:off x="566928" y="768096"/>
            <a:ext cx="11057839" cy="914400"/>
          </a:xfrm>
          <a:prstGeom prst="rect">
            <a:avLst/>
          </a:prstGeom>
          <a:noFill/>
          <a:ln/>
        </p:spPr>
        <p:txBody>
          <a:bodyPr wrap="square" lIns="0" tIns="0" rIns="0" bIns="0" rtlCol="0" anchor="ctr"/>
          <a:lstStyle/>
          <a:p>
            <a:pPr marL="0" indent="0">
              <a:lnSpc>
                <a:spcPct val="102000"/>
              </a:lnSpc>
              <a:buNone/>
            </a:pPr>
            <a:r>
              <a:rPr lang="en-US" sz="3000" b="1" dirty="0">
                <a:solidFill>
                  <a:srgbClr val="1B1E33"/>
                </a:solidFill>
                <a:latin typeface="Outfit" pitchFamily="34" charset="0"/>
                <a:ea typeface="Outfit" pitchFamily="34" charset="-122"/>
                <a:cs typeface="Outfit" pitchFamily="34" charset="-120"/>
              </a:rPr>
              <a:t>Four paying customers in our first 10 weeks</a:t>
            </a:r>
            <a:endParaRPr lang="en-US" sz="3000" dirty="0"/>
          </a:p>
        </p:txBody>
      </p:sp>
      <p:sp>
        <p:nvSpPr>
          <p:cNvPr id="4" name="Shape 2"/>
          <p:cNvSpPr/>
          <p:nvPr/>
        </p:nvSpPr>
        <p:spPr>
          <a:xfrm>
            <a:off x="566928" y="1874520"/>
            <a:ext cx="2490140" cy="2194560"/>
          </a:xfrm>
          <a:prstGeom prst="roundRect">
            <a:avLst>
              <a:gd name="adj" fmla="val 5833"/>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5" name="Shape 3"/>
          <p:cNvSpPr/>
          <p:nvPr/>
        </p:nvSpPr>
        <p:spPr>
          <a:xfrm>
            <a:off x="877824" y="2194560"/>
            <a:ext cx="603504" cy="603504"/>
          </a:xfrm>
          <a:prstGeom prst="roundRect">
            <a:avLst>
              <a:gd name="adj" fmla="val 18182"/>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6" name="Image 0" descr="preencoded.png"/>
          <p:cNvPicPr>
            <a:picLocks noChangeAspect="1"/>
          </p:cNvPicPr>
          <p:nvPr/>
        </p:nvPicPr>
        <p:blipFill>
          <a:blip r:embed="rId3"/>
          <a:stretch>
            <a:fillRect/>
          </a:stretch>
        </p:blipFill>
        <p:spPr>
          <a:xfrm>
            <a:off x="1034735" y="2351471"/>
            <a:ext cx="289682" cy="289682"/>
          </a:xfrm>
          <a:prstGeom prst="rect">
            <a:avLst/>
          </a:prstGeom>
        </p:spPr>
      </p:pic>
      <p:sp>
        <p:nvSpPr>
          <p:cNvPr id="7" name="Text 4"/>
          <p:cNvSpPr/>
          <p:nvPr/>
        </p:nvSpPr>
        <p:spPr>
          <a:xfrm>
            <a:off x="841248" y="2880360"/>
            <a:ext cx="1941500" cy="548640"/>
          </a:xfrm>
          <a:prstGeom prst="rect">
            <a:avLst/>
          </a:prstGeom>
          <a:noFill/>
          <a:ln/>
        </p:spPr>
        <p:txBody>
          <a:bodyPr wrap="square" lIns="0" tIns="0" rIns="0" bIns="0" rtlCol="0" anchor="ctr"/>
          <a:lstStyle/>
          <a:p>
            <a:pPr marL="0" indent="0">
              <a:buNone/>
            </a:pPr>
            <a:r>
              <a:rPr lang="en-US" sz="2600" b="1" dirty="0">
                <a:solidFill>
                  <a:srgbClr val="0E0C36"/>
                </a:solidFill>
                <a:latin typeface="Outfit" pitchFamily="34" charset="0"/>
                <a:ea typeface="Outfit" pitchFamily="34" charset="-122"/>
                <a:cs typeface="Outfit" pitchFamily="34" charset="-120"/>
              </a:rPr>
              <a:t>10 weeks</a:t>
            </a:r>
            <a:endParaRPr lang="en-US" sz="2600" dirty="0"/>
          </a:p>
        </p:txBody>
      </p:sp>
      <p:sp>
        <p:nvSpPr>
          <p:cNvPr id="8" name="Text 5"/>
          <p:cNvSpPr/>
          <p:nvPr/>
        </p:nvSpPr>
        <p:spPr>
          <a:xfrm>
            <a:off x="841248" y="3456432"/>
            <a:ext cx="1941500" cy="566928"/>
          </a:xfrm>
          <a:prstGeom prst="rect">
            <a:avLst/>
          </a:prstGeom>
          <a:noFill/>
          <a:ln/>
        </p:spPr>
        <p:txBody>
          <a:bodyPr wrap="square" lIns="0" tIns="0" rIns="0" bIns="0" rtlCol="0" anchor="ctr"/>
          <a:lstStyle/>
          <a:p>
            <a:pPr marL="0" indent="0">
              <a:lnSpc>
                <a:spcPct val="112000"/>
              </a:lnSpc>
              <a:buNone/>
            </a:pPr>
            <a:r>
              <a:rPr lang="en-US" sz="1200" dirty="0">
                <a:solidFill>
                  <a:srgbClr val="44485F"/>
                </a:solidFill>
                <a:latin typeface="Inter" pitchFamily="34" charset="0"/>
                <a:ea typeface="Inter" pitchFamily="34" charset="-122"/>
                <a:cs typeface="Inter" pitchFamily="34" charset="-120"/>
              </a:rPr>
              <a:t>Live in market since March 2026</a:t>
            </a:r>
            <a:endParaRPr lang="en-US" sz="1200" dirty="0"/>
          </a:p>
        </p:txBody>
      </p:sp>
      <p:sp>
        <p:nvSpPr>
          <p:cNvPr id="9" name="Shape 6"/>
          <p:cNvSpPr/>
          <p:nvPr/>
        </p:nvSpPr>
        <p:spPr>
          <a:xfrm>
            <a:off x="3422828" y="1874520"/>
            <a:ext cx="2490140" cy="2194560"/>
          </a:xfrm>
          <a:prstGeom prst="roundRect">
            <a:avLst>
              <a:gd name="adj" fmla="val 5833"/>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10" name="Shape 7"/>
          <p:cNvSpPr/>
          <p:nvPr/>
        </p:nvSpPr>
        <p:spPr>
          <a:xfrm>
            <a:off x="3733724" y="2194560"/>
            <a:ext cx="603504" cy="603504"/>
          </a:xfrm>
          <a:prstGeom prst="roundRect">
            <a:avLst>
              <a:gd name="adj" fmla="val 18182"/>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11" name="Image 1" descr="preencoded.png"/>
          <p:cNvPicPr>
            <a:picLocks noChangeAspect="1"/>
          </p:cNvPicPr>
          <p:nvPr/>
        </p:nvPicPr>
        <p:blipFill>
          <a:blip r:embed="rId4"/>
          <a:stretch>
            <a:fillRect/>
          </a:stretch>
        </p:blipFill>
        <p:spPr>
          <a:xfrm>
            <a:off x="3890635" y="2351471"/>
            <a:ext cx="289682" cy="289682"/>
          </a:xfrm>
          <a:prstGeom prst="rect">
            <a:avLst/>
          </a:prstGeom>
        </p:spPr>
      </p:pic>
      <p:sp>
        <p:nvSpPr>
          <p:cNvPr id="12" name="Text 8"/>
          <p:cNvSpPr/>
          <p:nvPr/>
        </p:nvSpPr>
        <p:spPr>
          <a:xfrm>
            <a:off x="3697148" y="2880360"/>
            <a:ext cx="1941500" cy="548640"/>
          </a:xfrm>
          <a:prstGeom prst="rect">
            <a:avLst/>
          </a:prstGeom>
          <a:noFill/>
          <a:ln/>
        </p:spPr>
        <p:txBody>
          <a:bodyPr wrap="square" lIns="0" tIns="0" rIns="0" bIns="0" rtlCol="0" anchor="ctr"/>
          <a:lstStyle/>
          <a:p>
            <a:pPr marL="0" indent="0">
              <a:buNone/>
            </a:pPr>
            <a:r>
              <a:rPr lang="en-US" sz="2600" b="1" dirty="0">
                <a:solidFill>
                  <a:srgbClr val="0E0C36"/>
                </a:solidFill>
                <a:latin typeface="Outfit" pitchFamily="34" charset="0"/>
                <a:ea typeface="Outfit" pitchFamily="34" charset="-122"/>
                <a:cs typeface="Outfit" pitchFamily="34" charset="-120"/>
              </a:rPr>
              <a:t>4</a:t>
            </a:r>
            <a:endParaRPr lang="en-US" sz="2600" dirty="0"/>
          </a:p>
        </p:txBody>
      </p:sp>
      <p:sp>
        <p:nvSpPr>
          <p:cNvPr id="13" name="Text 9"/>
          <p:cNvSpPr/>
          <p:nvPr/>
        </p:nvSpPr>
        <p:spPr>
          <a:xfrm>
            <a:off x="3697148" y="3456432"/>
            <a:ext cx="1941500" cy="566928"/>
          </a:xfrm>
          <a:prstGeom prst="rect">
            <a:avLst/>
          </a:prstGeom>
          <a:noFill/>
          <a:ln/>
        </p:spPr>
        <p:txBody>
          <a:bodyPr wrap="square" lIns="0" tIns="0" rIns="0" bIns="0" rtlCol="0" anchor="ctr"/>
          <a:lstStyle/>
          <a:p>
            <a:pPr marL="0" indent="0">
              <a:lnSpc>
                <a:spcPct val="112000"/>
              </a:lnSpc>
              <a:buNone/>
            </a:pPr>
            <a:r>
              <a:rPr lang="en-US" sz="1200" dirty="0">
                <a:solidFill>
                  <a:srgbClr val="44485F"/>
                </a:solidFill>
                <a:latin typeface="Inter" pitchFamily="34" charset="0"/>
                <a:ea typeface="Inter" pitchFamily="34" charset="-122"/>
                <a:cs typeface="Inter" pitchFamily="34" charset="-120"/>
              </a:rPr>
              <a:t>Paying customers</a:t>
            </a:r>
            <a:endParaRPr lang="en-US" sz="1200" dirty="0"/>
          </a:p>
        </p:txBody>
      </p:sp>
      <p:sp>
        <p:nvSpPr>
          <p:cNvPr id="14" name="Shape 10"/>
          <p:cNvSpPr/>
          <p:nvPr/>
        </p:nvSpPr>
        <p:spPr>
          <a:xfrm>
            <a:off x="6278728" y="1874520"/>
            <a:ext cx="2490140" cy="2194560"/>
          </a:xfrm>
          <a:prstGeom prst="roundRect">
            <a:avLst>
              <a:gd name="adj" fmla="val 5833"/>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15" name="Shape 11"/>
          <p:cNvSpPr/>
          <p:nvPr/>
        </p:nvSpPr>
        <p:spPr>
          <a:xfrm>
            <a:off x="6589624" y="2194560"/>
            <a:ext cx="603504" cy="603504"/>
          </a:xfrm>
          <a:prstGeom prst="roundRect">
            <a:avLst>
              <a:gd name="adj" fmla="val 18182"/>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16" name="Image 2" descr="preencoded.png"/>
          <p:cNvPicPr>
            <a:picLocks noChangeAspect="1"/>
          </p:cNvPicPr>
          <p:nvPr/>
        </p:nvPicPr>
        <p:blipFill>
          <a:blip r:embed="rId5"/>
          <a:stretch>
            <a:fillRect/>
          </a:stretch>
        </p:blipFill>
        <p:spPr>
          <a:xfrm>
            <a:off x="6746535" y="2351471"/>
            <a:ext cx="289682" cy="289682"/>
          </a:xfrm>
          <a:prstGeom prst="rect">
            <a:avLst/>
          </a:prstGeom>
        </p:spPr>
      </p:pic>
      <p:sp>
        <p:nvSpPr>
          <p:cNvPr id="17" name="Text 12"/>
          <p:cNvSpPr/>
          <p:nvPr/>
        </p:nvSpPr>
        <p:spPr>
          <a:xfrm>
            <a:off x="6553048" y="2880360"/>
            <a:ext cx="1941500" cy="548640"/>
          </a:xfrm>
          <a:prstGeom prst="rect">
            <a:avLst/>
          </a:prstGeom>
          <a:noFill/>
          <a:ln/>
        </p:spPr>
        <p:txBody>
          <a:bodyPr wrap="square" lIns="0" tIns="0" rIns="0" bIns="0" rtlCol="0" anchor="ctr"/>
          <a:lstStyle/>
          <a:p>
            <a:pPr marL="0" indent="0">
              <a:buNone/>
            </a:pPr>
            <a:r>
              <a:rPr lang="en-US" sz="2600" b="1" dirty="0">
                <a:solidFill>
                  <a:srgbClr val="0E0C36"/>
                </a:solidFill>
                <a:latin typeface="Outfit" pitchFamily="34" charset="0"/>
                <a:ea typeface="Outfit" pitchFamily="34" charset="-122"/>
                <a:cs typeface="Outfit" pitchFamily="34" charset="-120"/>
              </a:rPr>
              <a:t>AP live</a:t>
            </a:r>
            <a:endParaRPr lang="en-US" sz="2600" dirty="0"/>
          </a:p>
        </p:txBody>
      </p:sp>
      <p:sp>
        <p:nvSpPr>
          <p:cNvPr id="18" name="Text 13"/>
          <p:cNvSpPr/>
          <p:nvPr/>
        </p:nvSpPr>
        <p:spPr>
          <a:xfrm>
            <a:off x="6553048" y="3456432"/>
            <a:ext cx="1941500" cy="566928"/>
          </a:xfrm>
          <a:prstGeom prst="rect">
            <a:avLst/>
          </a:prstGeom>
          <a:noFill/>
          <a:ln/>
        </p:spPr>
        <p:txBody>
          <a:bodyPr wrap="square" lIns="0" tIns="0" rIns="0" bIns="0" rtlCol="0" anchor="ctr"/>
          <a:lstStyle/>
          <a:p>
            <a:pPr marL="0" indent="0">
              <a:lnSpc>
                <a:spcPct val="112000"/>
              </a:lnSpc>
              <a:buNone/>
            </a:pPr>
            <a:r>
              <a:rPr lang="en-US" sz="1200" dirty="0">
                <a:solidFill>
                  <a:srgbClr val="44485F"/>
                </a:solidFill>
                <a:latin typeface="Inter" pitchFamily="34" charset="0"/>
                <a:ea typeface="Inter" pitchFamily="34" charset="-122"/>
                <a:cs typeface="Inter" pitchFamily="34" charset="-120"/>
              </a:rPr>
              <a:t>AR in beta on the same loop</a:t>
            </a:r>
            <a:endParaRPr lang="en-US" sz="1200" dirty="0"/>
          </a:p>
        </p:txBody>
      </p:sp>
      <p:sp>
        <p:nvSpPr>
          <p:cNvPr id="19" name="Shape 14"/>
          <p:cNvSpPr/>
          <p:nvPr/>
        </p:nvSpPr>
        <p:spPr>
          <a:xfrm>
            <a:off x="9134627" y="1874520"/>
            <a:ext cx="2490140" cy="2194560"/>
          </a:xfrm>
          <a:prstGeom prst="roundRect">
            <a:avLst>
              <a:gd name="adj" fmla="val 5833"/>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20" name="Shape 15"/>
          <p:cNvSpPr/>
          <p:nvPr/>
        </p:nvSpPr>
        <p:spPr>
          <a:xfrm>
            <a:off x="9445523" y="2194560"/>
            <a:ext cx="603504" cy="603504"/>
          </a:xfrm>
          <a:prstGeom prst="roundRect">
            <a:avLst>
              <a:gd name="adj" fmla="val 18182"/>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21" name="Image 3" descr="preencoded.png"/>
          <p:cNvPicPr>
            <a:picLocks noChangeAspect="1"/>
          </p:cNvPicPr>
          <p:nvPr/>
        </p:nvPicPr>
        <p:blipFill>
          <a:blip r:embed="rId6"/>
          <a:stretch>
            <a:fillRect/>
          </a:stretch>
        </p:blipFill>
        <p:spPr>
          <a:xfrm>
            <a:off x="9602434" y="2351471"/>
            <a:ext cx="289682" cy="289682"/>
          </a:xfrm>
          <a:prstGeom prst="rect">
            <a:avLst/>
          </a:prstGeom>
        </p:spPr>
      </p:pic>
      <p:sp>
        <p:nvSpPr>
          <p:cNvPr id="22" name="Text 16"/>
          <p:cNvSpPr/>
          <p:nvPr/>
        </p:nvSpPr>
        <p:spPr>
          <a:xfrm>
            <a:off x="9408947" y="2880360"/>
            <a:ext cx="1941500" cy="548640"/>
          </a:xfrm>
          <a:prstGeom prst="rect">
            <a:avLst/>
          </a:prstGeom>
          <a:noFill/>
          <a:ln/>
        </p:spPr>
        <p:txBody>
          <a:bodyPr wrap="square" lIns="0" tIns="0" rIns="0" bIns="0" rtlCol="0" anchor="ctr"/>
          <a:lstStyle/>
          <a:p>
            <a:pPr marL="0" indent="0">
              <a:buNone/>
            </a:pPr>
            <a:r>
              <a:rPr lang="en-US" sz="2600" b="1" dirty="0">
                <a:solidFill>
                  <a:srgbClr val="0E0C36"/>
                </a:solidFill>
                <a:latin typeface="Outfit" pitchFamily="34" charset="0"/>
                <a:ea typeface="Outfit" pitchFamily="34" charset="-122"/>
                <a:cs typeface="Outfit" pitchFamily="34" charset="-120"/>
              </a:rPr>
              <a:t>2 ERPs</a:t>
            </a:r>
            <a:endParaRPr lang="en-US" sz="2600" dirty="0"/>
          </a:p>
        </p:txBody>
      </p:sp>
      <p:sp>
        <p:nvSpPr>
          <p:cNvPr id="23" name="Text 17"/>
          <p:cNvSpPr/>
          <p:nvPr/>
        </p:nvSpPr>
        <p:spPr>
          <a:xfrm>
            <a:off x="9408947" y="3456432"/>
            <a:ext cx="1941500" cy="566928"/>
          </a:xfrm>
          <a:prstGeom prst="rect">
            <a:avLst/>
          </a:prstGeom>
          <a:noFill/>
          <a:ln/>
        </p:spPr>
        <p:txBody>
          <a:bodyPr wrap="square" lIns="0" tIns="0" rIns="0" bIns="0" rtlCol="0" anchor="ctr"/>
          <a:lstStyle/>
          <a:p>
            <a:pPr marL="0" indent="0">
              <a:lnSpc>
                <a:spcPct val="112000"/>
              </a:lnSpc>
              <a:buNone/>
            </a:pPr>
            <a:r>
              <a:rPr lang="en-US" sz="1200" dirty="0">
                <a:solidFill>
                  <a:srgbClr val="44485F"/>
                </a:solidFill>
                <a:latin typeface="Inter" pitchFamily="34" charset="0"/>
                <a:ea typeface="Inter" pitchFamily="34" charset="-122"/>
                <a:cs typeface="Inter" pitchFamily="34" charset="-120"/>
              </a:rPr>
              <a:t>NetSuite and QuickBooks Online</a:t>
            </a:r>
            <a:endParaRPr lang="en-US" sz="1200" dirty="0"/>
          </a:p>
        </p:txBody>
      </p:sp>
      <p:sp>
        <p:nvSpPr>
          <p:cNvPr id="24" name="Shape 18"/>
          <p:cNvSpPr/>
          <p:nvPr/>
        </p:nvSpPr>
        <p:spPr>
          <a:xfrm>
            <a:off x="566928" y="4224528"/>
            <a:ext cx="11057839" cy="1901952"/>
          </a:xfrm>
          <a:prstGeom prst="roundRect">
            <a:avLst>
              <a:gd name="adj" fmla="val 7692"/>
            </a:avLst>
          </a:prstGeom>
          <a:solidFill>
            <a:srgbClr val="0E0C36"/>
          </a:solidFill>
          <a:ln/>
          <a:effectLst>
            <a:outerShdw blurRad="127000" dist="38100" dir="5400000" algn="bl" rotWithShape="0">
              <a:srgbClr val="222A45">
                <a:alpha val="12000"/>
              </a:srgbClr>
            </a:outerShdw>
          </a:effectLst>
        </p:spPr>
        <p:txBody>
          <a:bodyPr/>
          <a:lstStyle/>
          <a:p>
            <a:endParaRPr lang="en-US"/>
          </a:p>
        </p:txBody>
      </p:sp>
      <p:sp>
        <p:nvSpPr>
          <p:cNvPr id="25" name="Text 19"/>
          <p:cNvSpPr/>
          <p:nvPr/>
        </p:nvSpPr>
        <p:spPr>
          <a:xfrm>
            <a:off x="978408" y="4434840"/>
            <a:ext cx="10234879" cy="365760"/>
          </a:xfrm>
          <a:prstGeom prst="rect">
            <a:avLst/>
          </a:prstGeom>
          <a:noFill/>
          <a:ln/>
        </p:spPr>
        <p:txBody>
          <a:bodyPr wrap="square" lIns="0" tIns="0" rIns="0" bIns="0" rtlCol="0" anchor="ctr"/>
          <a:lstStyle/>
          <a:p>
            <a:pPr marL="0" indent="0">
              <a:buNone/>
            </a:pPr>
            <a:r>
              <a:rPr lang="en-US" sz="1500" b="1" dirty="0">
                <a:solidFill>
                  <a:srgbClr val="FFFFFF"/>
                </a:solidFill>
                <a:latin typeface="Outfit" pitchFamily="34" charset="0"/>
                <a:ea typeface="Outfit" pitchFamily="34" charset="-122"/>
                <a:cs typeface="Outfit" pitchFamily="34" charset="-120"/>
              </a:rPr>
              <a:t>Four paying customers, and a pipeline building behind them</a:t>
            </a:r>
            <a:endParaRPr lang="en-US" sz="1500" dirty="0"/>
          </a:p>
        </p:txBody>
      </p:sp>
      <p:sp>
        <p:nvSpPr>
          <p:cNvPr id="26" name="Shape 20"/>
          <p:cNvSpPr/>
          <p:nvPr/>
        </p:nvSpPr>
        <p:spPr>
          <a:xfrm>
            <a:off x="978408" y="4937760"/>
            <a:ext cx="2231136" cy="457200"/>
          </a:xfrm>
          <a:prstGeom prst="roundRect">
            <a:avLst>
              <a:gd name="adj" fmla="val 50000"/>
            </a:avLst>
          </a:prstGeom>
          <a:solidFill>
            <a:srgbClr val="1C1A40"/>
          </a:solidFill>
          <a:ln w="12700">
            <a:solidFill>
              <a:srgbClr val="343264"/>
            </a:solidFill>
            <a:prstDash val="solid"/>
          </a:ln>
        </p:spPr>
        <p:txBody>
          <a:bodyPr/>
          <a:lstStyle/>
          <a:p>
            <a:endParaRPr lang="en-US"/>
          </a:p>
        </p:txBody>
      </p:sp>
      <p:sp>
        <p:nvSpPr>
          <p:cNvPr id="27" name="Text 21"/>
          <p:cNvSpPr/>
          <p:nvPr/>
        </p:nvSpPr>
        <p:spPr>
          <a:xfrm>
            <a:off x="978408" y="4937760"/>
            <a:ext cx="2231136" cy="457200"/>
          </a:xfrm>
          <a:prstGeom prst="rect">
            <a:avLst/>
          </a:prstGeom>
          <a:noFill/>
          <a:ln/>
        </p:spPr>
        <p:txBody>
          <a:bodyPr wrap="square" lIns="0" tIns="0" rIns="0" bIns="0" rtlCol="0" anchor="ctr"/>
          <a:lstStyle/>
          <a:p>
            <a:pPr marL="0" indent="0" algn="ctr">
              <a:buNone/>
            </a:pPr>
            <a:r>
              <a:rPr lang="en-US" sz="1250" dirty="0">
                <a:solidFill>
                  <a:srgbClr val="DCDEEF"/>
                </a:solidFill>
                <a:latin typeface="Inter" pitchFamily="34" charset="0"/>
                <a:ea typeface="Inter" pitchFamily="34" charset="-122"/>
                <a:cs typeface="Inter" pitchFamily="34" charset="-120"/>
              </a:rPr>
              <a:t>1 live in production</a:t>
            </a:r>
            <a:endParaRPr lang="en-US" sz="1250" dirty="0"/>
          </a:p>
        </p:txBody>
      </p:sp>
      <p:sp>
        <p:nvSpPr>
          <p:cNvPr id="28" name="Shape 22"/>
          <p:cNvSpPr/>
          <p:nvPr/>
        </p:nvSpPr>
        <p:spPr>
          <a:xfrm>
            <a:off x="3429000" y="4937760"/>
            <a:ext cx="2135124" cy="457200"/>
          </a:xfrm>
          <a:prstGeom prst="roundRect">
            <a:avLst>
              <a:gd name="adj" fmla="val 50000"/>
            </a:avLst>
          </a:prstGeom>
          <a:solidFill>
            <a:srgbClr val="1C1A40"/>
          </a:solidFill>
          <a:ln w="12700">
            <a:solidFill>
              <a:srgbClr val="343264"/>
            </a:solidFill>
            <a:prstDash val="solid"/>
          </a:ln>
        </p:spPr>
        <p:txBody>
          <a:bodyPr/>
          <a:lstStyle/>
          <a:p>
            <a:endParaRPr lang="en-US"/>
          </a:p>
        </p:txBody>
      </p:sp>
      <p:sp>
        <p:nvSpPr>
          <p:cNvPr id="29" name="Text 23"/>
          <p:cNvSpPr/>
          <p:nvPr/>
        </p:nvSpPr>
        <p:spPr>
          <a:xfrm>
            <a:off x="3429000" y="4937760"/>
            <a:ext cx="2135124" cy="457200"/>
          </a:xfrm>
          <a:prstGeom prst="rect">
            <a:avLst/>
          </a:prstGeom>
          <a:noFill/>
          <a:ln/>
        </p:spPr>
        <p:txBody>
          <a:bodyPr wrap="square" lIns="0" tIns="0" rIns="0" bIns="0" rtlCol="0" anchor="ctr"/>
          <a:lstStyle/>
          <a:p>
            <a:pPr marL="0" indent="0" algn="ctr">
              <a:buNone/>
            </a:pPr>
            <a:r>
              <a:rPr lang="en-US" sz="1250" dirty="0">
                <a:solidFill>
                  <a:srgbClr val="DCDEEF"/>
                </a:solidFill>
                <a:latin typeface="Inter" pitchFamily="34" charset="0"/>
                <a:ea typeface="Inter" pitchFamily="34" charset="-122"/>
                <a:cs typeface="Inter" pitchFamily="34" charset="-120"/>
              </a:rPr>
              <a:t>1 in implementation</a:t>
            </a:r>
            <a:endParaRPr lang="en-US" sz="1250" dirty="0"/>
          </a:p>
        </p:txBody>
      </p:sp>
      <p:sp>
        <p:nvSpPr>
          <p:cNvPr id="30" name="Shape 24"/>
          <p:cNvSpPr/>
          <p:nvPr/>
        </p:nvSpPr>
        <p:spPr>
          <a:xfrm>
            <a:off x="5783580" y="4937760"/>
            <a:ext cx="2135124" cy="457200"/>
          </a:xfrm>
          <a:prstGeom prst="roundRect">
            <a:avLst>
              <a:gd name="adj" fmla="val 50000"/>
            </a:avLst>
          </a:prstGeom>
          <a:solidFill>
            <a:srgbClr val="1C1A40"/>
          </a:solidFill>
          <a:ln w="12700">
            <a:solidFill>
              <a:srgbClr val="343264"/>
            </a:solidFill>
            <a:prstDash val="solid"/>
          </a:ln>
        </p:spPr>
        <p:txBody>
          <a:bodyPr/>
          <a:lstStyle/>
          <a:p>
            <a:endParaRPr lang="en-US"/>
          </a:p>
        </p:txBody>
      </p:sp>
      <p:sp>
        <p:nvSpPr>
          <p:cNvPr id="31" name="Text 25"/>
          <p:cNvSpPr/>
          <p:nvPr/>
        </p:nvSpPr>
        <p:spPr>
          <a:xfrm>
            <a:off x="5783580" y="4937760"/>
            <a:ext cx="2135124" cy="457200"/>
          </a:xfrm>
          <a:prstGeom prst="rect">
            <a:avLst/>
          </a:prstGeom>
          <a:noFill/>
          <a:ln/>
        </p:spPr>
        <p:txBody>
          <a:bodyPr wrap="square" lIns="0" tIns="0" rIns="0" bIns="0" rtlCol="0" anchor="ctr"/>
          <a:lstStyle/>
          <a:p>
            <a:pPr marL="0" indent="0" algn="ctr">
              <a:buNone/>
            </a:pPr>
            <a:r>
              <a:rPr lang="en-US" sz="1250" dirty="0">
                <a:solidFill>
                  <a:srgbClr val="DCDEEF"/>
                </a:solidFill>
                <a:latin typeface="Inter" pitchFamily="34" charset="0"/>
                <a:ea typeface="Inter" pitchFamily="34" charset="-122"/>
                <a:cs typeface="Inter" pitchFamily="34" charset="-120"/>
              </a:rPr>
              <a:t>2 queued to onboard</a:t>
            </a:r>
            <a:endParaRPr lang="en-US" sz="1250" dirty="0"/>
          </a:p>
        </p:txBody>
      </p:sp>
      <p:sp>
        <p:nvSpPr>
          <p:cNvPr id="32" name="Shape 26"/>
          <p:cNvSpPr/>
          <p:nvPr/>
        </p:nvSpPr>
        <p:spPr>
          <a:xfrm>
            <a:off x="8138160" y="4937760"/>
            <a:ext cx="2807208" cy="457200"/>
          </a:xfrm>
          <a:prstGeom prst="roundRect">
            <a:avLst>
              <a:gd name="adj" fmla="val 50000"/>
            </a:avLst>
          </a:prstGeom>
          <a:solidFill>
            <a:srgbClr val="3267E4"/>
          </a:solidFill>
          <a:ln w="12700">
            <a:solidFill>
              <a:srgbClr val="3267E4"/>
            </a:solidFill>
            <a:prstDash val="solid"/>
          </a:ln>
        </p:spPr>
        <p:txBody>
          <a:bodyPr/>
          <a:lstStyle/>
          <a:p>
            <a:endParaRPr lang="en-US"/>
          </a:p>
        </p:txBody>
      </p:sp>
      <p:sp>
        <p:nvSpPr>
          <p:cNvPr id="33" name="Text 27"/>
          <p:cNvSpPr/>
          <p:nvPr/>
        </p:nvSpPr>
        <p:spPr>
          <a:xfrm>
            <a:off x="8138160" y="4937760"/>
            <a:ext cx="2807208" cy="457200"/>
          </a:xfrm>
          <a:prstGeom prst="rect">
            <a:avLst/>
          </a:prstGeom>
          <a:noFill/>
          <a:ln/>
        </p:spPr>
        <p:txBody>
          <a:bodyPr wrap="square" lIns="0" tIns="0" rIns="0" bIns="0" rtlCol="0" anchor="ctr"/>
          <a:lstStyle/>
          <a:p>
            <a:pPr marL="0" indent="0" algn="ctr">
              <a:buNone/>
            </a:pPr>
            <a:r>
              <a:rPr lang="en-US" sz="1250" b="1" dirty="0">
                <a:solidFill>
                  <a:srgbClr val="FFFFFF"/>
                </a:solidFill>
                <a:latin typeface="Inter" pitchFamily="34" charset="0"/>
                <a:ea typeface="Inter" pitchFamily="34" charset="-122"/>
                <a:cs typeface="Inter" pitchFamily="34" charset="-120"/>
              </a:rPr>
              <a:t>12+ in active sales cycles</a:t>
            </a:r>
            <a:endParaRPr lang="en-US" sz="1250" dirty="0"/>
          </a:p>
        </p:txBody>
      </p:sp>
      <p:sp>
        <p:nvSpPr>
          <p:cNvPr id="34" name="Text 28"/>
          <p:cNvSpPr/>
          <p:nvPr/>
        </p:nvSpPr>
        <p:spPr>
          <a:xfrm>
            <a:off x="978408" y="5596128"/>
            <a:ext cx="10234879" cy="365760"/>
          </a:xfrm>
          <a:prstGeom prst="rect">
            <a:avLst/>
          </a:prstGeom>
          <a:noFill/>
          <a:ln/>
        </p:spPr>
        <p:txBody>
          <a:bodyPr wrap="square" lIns="0" tIns="0" rIns="0" bIns="0" rtlCol="0" anchor="ctr"/>
          <a:lstStyle/>
          <a:p>
            <a:pPr marL="0" indent="0">
              <a:buNone/>
            </a:pPr>
            <a:r>
              <a:rPr lang="en-US" sz="1250" i="1" dirty="0">
                <a:solidFill>
                  <a:srgbClr val="AEB2D8"/>
                </a:solidFill>
                <a:latin typeface="Inter" pitchFamily="34" charset="0"/>
                <a:ea typeface="Inter" pitchFamily="34" charset="-122"/>
                <a:cs typeface="Inter" pitchFamily="34" charset="-120"/>
              </a:rPr>
              <a:t>Customers and pipeline span med-legal, utilities, behavioral health, manufacturing, and technology services.</a:t>
            </a:r>
            <a:endParaRPr lang="en-US" sz="1250" dirty="0"/>
          </a:p>
        </p:txBody>
      </p:sp>
      <p:pic>
        <p:nvPicPr>
          <p:cNvPr id="35" name="Image 4" descr="/tmp/build/assets/logo_color_t.png"/>
          <p:cNvPicPr>
            <a:picLocks noChangeAspect="1"/>
          </p:cNvPicPr>
          <p:nvPr/>
        </p:nvPicPr>
        <p:blipFill>
          <a:blip r:embed="rId7"/>
          <a:stretch>
            <a:fillRect/>
          </a:stretch>
        </p:blipFill>
        <p:spPr>
          <a:xfrm>
            <a:off x="566928" y="6400800"/>
            <a:ext cx="836127" cy="219456"/>
          </a:xfrm>
          <a:prstGeom prst="rect">
            <a:avLst/>
          </a:prstGeom>
        </p:spPr>
      </p:pic>
      <p:sp>
        <p:nvSpPr>
          <p:cNvPr id="36" name="Text 29"/>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7C8194"/>
                </a:solidFill>
                <a:latin typeface="JetBrains Mono" pitchFamily="34" charset="0"/>
                <a:ea typeface="JetBrains Mono" pitchFamily="34" charset="-122"/>
                <a:cs typeface="JetBrains Mono" pitchFamily="34" charset="-120"/>
              </a:rPr>
              <a:t>09</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3267E4"/>
                </a:solidFill>
                <a:latin typeface="JetBrains Mono" pitchFamily="34" charset="0"/>
                <a:ea typeface="JetBrains Mono" pitchFamily="34" charset="-122"/>
                <a:cs typeface="JetBrains Mono" pitchFamily="34" charset="-120"/>
              </a:rPr>
              <a:t>THE TEAM</a:t>
            </a:r>
            <a:endParaRPr lang="en-US" sz="1150" dirty="0"/>
          </a:p>
        </p:txBody>
      </p:sp>
      <p:sp>
        <p:nvSpPr>
          <p:cNvPr id="3" name="Text 1"/>
          <p:cNvSpPr/>
          <p:nvPr/>
        </p:nvSpPr>
        <p:spPr>
          <a:xfrm>
            <a:off x="566928" y="768096"/>
            <a:ext cx="11057839" cy="914400"/>
          </a:xfrm>
          <a:prstGeom prst="rect">
            <a:avLst/>
          </a:prstGeom>
          <a:noFill/>
          <a:ln/>
        </p:spPr>
        <p:txBody>
          <a:bodyPr wrap="square" lIns="0" tIns="0" rIns="0" bIns="0" rtlCol="0" anchor="ctr"/>
          <a:lstStyle/>
          <a:p>
            <a:pPr marL="0" indent="0">
              <a:lnSpc>
                <a:spcPct val="102000"/>
              </a:lnSpc>
              <a:buNone/>
            </a:pPr>
            <a:r>
              <a:rPr lang="en-US" sz="3000" b="1" dirty="0">
                <a:solidFill>
                  <a:srgbClr val="1B1E33"/>
                </a:solidFill>
                <a:latin typeface="Outfit" pitchFamily="34" charset="0"/>
                <a:ea typeface="Outfit" pitchFamily="34" charset="-122"/>
                <a:cs typeface="Outfit" pitchFamily="34" charset="-120"/>
              </a:rPr>
              <a:t>Operators who have built &amp; sold finance software before</a:t>
            </a:r>
            <a:endParaRPr lang="en-US" sz="3000" dirty="0"/>
          </a:p>
        </p:txBody>
      </p:sp>
      <p:sp>
        <p:nvSpPr>
          <p:cNvPr id="4" name="Shape 2"/>
          <p:cNvSpPr/>
          <p:nvPr/>
        </p:nvSpPr>
        <p:spPr>
          <a:xfrm>
            <a:off x="566928" y="2556079"/>
            <a:ext cx="5300320" cy="2713506"/>
          </a:xfrm>
          <a:prstGeom prst="roundRect">
            <a:avLst>
              <a:gd name="adj" fmla="val 5147"/>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5" name="Shape 3"/>
          <p:cNvSpPr/>
          <p:nvPr/>
        </p:nvSpPr>
        <p:spPr>
          <a:xfrm>
            <a:off x="877824" y="2866975"/>
            <a:ext cx="868680" cy="868680"/>
          </a:xfrm>
          <a:prstGeom prst="roundRect">
            <a:avLst>
              <a:gd name="adj" fmla="val 16842"/>
            </a:avLst>
          </a:prstGeom>
          <a:solidFill>
            <a:srgbClr val="3267E4"/>
          </a:solidFill>
          <a:ln/>
        </p:spPr>
        <p:txBody>
          <a:bodyPr/>
          <a:lstStyle/>
          <a:p>
            <a:endParaRPr lang="en-US"/>
          </a:p>
        </p:txBody>
      </p:sp>
      <p:sp>
        <p:nvSpPr>
          <p:cNvPr id="6" name="Text 4"/>
          <p:cNvSpPr/>
          <p:nvPr/>
        </p:nvSpPr>
        <p:spPr>
          <a:xfrm>
            <a:off x="877824" y="2866975"/>
            <a:ext cx="868680" cy="868680"/>
          </a:xfrm>
          <a:prstGeom prst="rect">
            <a:avLst/>
          </a:prstGeom>
          <a:noFill/>
          <a:ln/>
        </p:spPr>
        <p:txBody>
          <a:bodyPr wrap="square" lIns="0" tIns="0" rIns="0" bIns="0" rtlCol="0" anchor="ctr"/>
          <a:lstStyle/>
          <a:p>
            <a:pPr marL="0" indent="0" algn="ctr">
              <a:buNone/>
            </a:pPr>
            <a:r>
              <a:rPr lang="en-US" sz="2200" b="1" dirty="0">
                <a:solidFill>
                  <a:srgbClr val="FFFFFF"/>
                </a:solidFill>
                <a:latin typeface="Outfit" pitchFamily="34" charset="0"/>
                <a:ea typeface="Outfit" pitchFamily="34" charset="-122"/>
                <a:cs typeface="Outfit" pitchFamily="34" charset="-120"/>
              </a:rPr>
              <a:t>AA</a:t>
            </a:r>
            <a:endParaRPr lang="en-US" sz="2200" dirty="0"/>
          </a:p>
        </p:txBody>
      </p:sp>
      <p:sp>
        <p:nvSpPr>
          <p:cNvPr id="7" name="Text 5"/>
          <p:cNvSpPr/>
          <p:nvPr/>
        </p:nvSpPr>
        <p:spPr>
          <a:xfrm>
            <a:off x="1938528" y="2866975"/>
            <a:ext cx="3745840" cy="320040"/>
          </a:xfrm>
          <a:prstGeom prst="rect">
            <a:avLst/>
          </a:prstGeom>
          <a:noFill/>
          <a:ln/>
        </p:spPr>
        <p:txBody>
          <a:bodyPr wrap="square" lIns="0" tIns="0" rIns="0" bIns="0" rtlCol="0" anchor="ctr"/>
          <a:lstStyle/>
          <a:p>
            <a:pPr marL="0" indent="0">
              <a:buNone/>
            </a:pPr>
            <a:r>
              <a:rPr lang="en-US" sz="1800" b="1" dirty="0">
                <a:solidFill>
                  <a:srgbClr val="1B1E33"/>
                </a:solidFill>
                <a:latin typeface="Outfit" pitchFamily="34" charset="0"/>
                <a:ea typeface="Outfit" pitchFamily="34" charset="-122"/>
                <a:cs typeface="Outfit" pitchFamily="34" charset="-120"/>
              </a:rPr>
              <a:t>Andrew Anton</a:t>
            </a:r>
            <a:endParaRPr lang="en-US" sz="1800" dirty="0"/>
          </a:p>
        </p:txBody>
      </p:sp>
      <p:sp>
        <p:nvSpPr>
          <p:cNvPr id="8" name="Text 6"/>
          <p:cNvSpPr/>
          <p:nvPr/>
        </p:nvSpPr>
        <p:spPr>
          <a:xfrm>
            <a:off x="1938528" y="3214447"/>
            <a:ext cx="3745840" cy="274320"/>
          </a:xfrm>
          <a:prstGeom prst="rect">
            <a:avLst/>
          </a:prstGeom>
          <a:noFill/>
          <a:ln/>
        </p:spPr>
        <p:txBody>
          <a:bodyPr wrap="square" lIns="0" tIns="0" rIns="0" bIns="0" rtlCol="0" anchor="ctr"/>
          <a:lstStyle/>
          <a:p>
            <a:pPr marL="0" indent="0">
              <a:buNone/>
            </a:pPr>
            <a:r>
              <a:rPr lang="en-US" sz="1100" b="1" kern="0" spc="50" dirty="0">
                <a:solidFill>
                  <a:srgbClr val="3267E4"/>
                </a:solidFill>
                <a:latin typeface="JetBrains Mono" pitchFamily="34" charset="0"/>
                <a:ea typeface="JetBrains Mono" pitchFamily="34" charset="-122"/>
                <a:cs typeface="JetBrains Mono" pitchFamily="34" charset="-120"/>
              </a:rPr>
              <a:t>CEO &amp; CO-FOUNDER</a:t>
            </a:r>
            <a:endParaRPr lang="en-US" sz="1100" dirty="0"/>
          </a:p>
        </p:txBody>
      </p:sp>
      <p:sp>
        <p:nvSpPr>
          <p:cNvPr id="9" name="Text 7"/>
          <p:cNvSpPr/>
          <p:nvPr/>
        </p:nvSpPr>
        <p:spPr>
          <a:xfrm>
            <a:off x="877824" y="3973399"/>
            <a:ext cx="4660240" cy="1097280"/>
          </a:xfrm>
          <a:prstGeom prst="rect">
            <a:avLst/>
          </a:prstGeom>
          <a:noFill/>
          <a:ln/>
        </p:spPr>
        <p:txBody>
          <a:bodyPr wrap="square" lIns="0" tIns="0" rIns="0" bIns="0" rtlCol="0" anchor="ctr"/>
          <a:lstStyle/>
          <a:p>
            <a:pPr marL="152400" indent="-152400">
              <a:lnSpc>
                <a:spcPct val="112000"/>
              </a:lnSpc>
              <a:spcAft>
                <a:spcPts val="300"/>
              </a:spcAft>
              <a:buSzPct val="100000"/>
              <a:buChar char="•"/>
            </a:pPr>
            <a:r>
              <a:rPr lang="en-US" sz="1150" dirty="0">
                <a:solidFill>
                  <a:srgbClr val="44485F"/>
                </a:solidFill>
                <a:latin typeface="Inter" pitchFamily="34" charset="0"/>
                <a:ea typeface="Inter" pitchFamily="34" charset="-122"/>
                <a:cs typeface="Inter" pitchFamily="34" charset="-120"/>
              </a:rPr>
              <a:t>~15 years enterprise finance software: Oracle, Celonis, Trintech, Exigo</a:t>
            </a:r>
            <a:endParaRPr lang="en-US" sz="1150" dirty="0"/>
          </a:p>
          <a:p>
            <a:pPr marL="152400" indent="-152400">
              <a:lnSpc>
                <a:spcPct val="112000"/>
              </a:lnSpc>
              <a:spcAft>
                <a:spcPts val="300"/>
              </a:spcAft>
              <a:buSzPct val="100000"/>
              <a:buChar char="•"/>
            </a:pPr>
            <a:r>
              <a:rPr lang="en-US" sz="1150" dirty="0">
                <a:solidFill>
                  <a:srgbClr val="44485F"/>
                </a:solidFill>
                <a:latin typeface="Inter" pitchFamily="34" charset="0"/>
                <a:ea typeface="Inter" pitchFamily="34" charset="-122"/>
                <a:cs typeface="Inter" pitchFamily="34" charset="-120"/>
              </a:rPr>
              <a:t>Wharton MBA</a:t>
            </a:r>
            <a:endParaRPr lang="en-US" sz="1150" dirty="0"/>
          </a:p>
          <a:p>
            <a:pPr marL="152400" indent="-152400">
              <a:lnSpc>
                <a:spcPct val="112000"/>
              </a:lnSpc>
              <a:spcAft>
                <a:spcPts val="300"/>
              </a:spcAft>
              <a:buSzPct val="100000"/>
              <a:buChar char="•"/>
            </a:pPr>
            <a:r>
              <a:rPr lang="en-US" sz="1150" dirty="0">
                <a:solidFill>
                  <a:srgbClr val="44485F"/>
                </a:solidFill>
                <a:latin typeface="Inter" pitchFamily="34" charset="0"/>
                <a:ea typeface="Inter" pitchFamily="34" charset="-122"/>
                <a:cs typeface="Inter" pitchFamily="34" charset="-120"/>
              </a:rPr>
              <a:t>IOFM Certified Procure to Pay Practitioner, the highest-level AP and procurement certification</a:t>
            </a:r>
            <a:endParaRPr lang="en-US" sz="1150" dirty="0"/>
          </a:p>
        </p:txBody>
      </p:sp>
      <p:sp>
        <p:nvSpPr>
          <p:cNvPr id="10" name="Shape 8"/>
          <p:cNvSpPr/>
          <p:nvPr/>
        </p:nvSpPr>
        <p:spPr>
          <a:xfrm>
            <a:off x="6324448" y="2556079"/>
            <a:ext cx="5300320" cy="2713506"/>
          </a:xfrm>
          <a:prstGeom prst="roundRect">
            <a:avLst>
              <a:gd name="adj" fmla="val 5147"/>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11" name="Shape 9"/>
          <p:cNvSpPr/>
          <p:nvPr/>
        </p:nvSpPr>
        <p:spPr>
          <a:xfrm>
            <a:off x="6635344" y="2866975"/>
            <a:ext cx="868680" cy="868680"/>
          </a:xfrm>
          <a:prstGeom prst="roundRect">
            <a:avLst>
              <a:gd name="adj" fmla="val 16842"/>
            </a:avLst>
          </a:prstGeom>
          <a:solidFill>
            <a:srgbClr val="00277F"/>
          </a:solidFill>
          <a:ln/>
        </p:spPr>
        <p:txBody>
          <a:bodyPr/>
          <a:lstStyle/>
          <a:p>
            <a:endParaRPr lang="en-US"/>
          </a:p>
        </p:txBody>
      </p:sp>
      <p:sp>
        <p:nvSpPr>
          <p:cNvPr id="12" name="Text 10"/>
          <p:cNvSpPr/>
          <p:nvPr/>
        </p:nvSpPr>
        <p:spPr>
          <a:xfrm>
            <a:off x="6635344" y="2866975"/>
            <a:ext cx="868680" cy="868680"/>
          </a:xfrm>
          <a:prstGeom prst="rect">
            <a:avLst/>
          </a:prstGeom>
          <a:noFill/>
          <a:ln/>
        </p:spPr>
        <p:txBody>
          <a:bodyPr wrap="square" lIns="0" tIns="0" rIns="0" bIns="0" rtlCol="0" anchor="ctr"/>
          <a:lstStyle/>
          <a:p>
            <a:pPr marL="0" indent="0" algn="ctr">
              <a:buNone/>
            </a:pPr>
            <a:r>
              <a:rPr lang="en-US" sz="2200" b="1" dirty="0">
                <a:solidFill>
                  <a:srgbClr val="FFFFFF"/>
                </a:solidFill>
                <a:latin typeface="Outfit" pitchFamily="34" charset="0"/>
                <a:ea typeface="Outfit" pitchFamily="34" charset="-122"/>
                <a:cs typeface="Outfit" pitchFamily="34" charset="-120"/>
              </a:rPr>
              <a:t>TL</a:t>
            </a:r>
            <a:endParaRPr lang="en-US" sz="2200" dirty="0"/>
          </a:p>
        </p:txBody>
      </p:sp>
      <p:sp>
        <p:nvSpPr>
          <p:cNvPr id="13" name="Text 11"/>
          <p:cNvSpPr/>
          <p:nvPr/>
        </p:nvSpPr>
        <p:spPr>
          <a:xfrm>
            <a:off x="7696048" y="2866975"/>
            <a:ext cx="3745840" cy="320040"/>
          </a:xfrm>
          <a:prstGeom prst="rect">
            <a:avLst/>
          </a:prstGeom>
          <a:noFill/>
          <a:ln/>
        </p:spPr>
        <p:txBody>
          <a:bodyPr wrap="square" lIns="0" tIns="0" rIns="0" bIns="0" rtlCol="0" anchor="ctr"/>
          <a:lstStyle/>
          <a:p>
            <a:pPr marL="0" indent="0">
              <a:buNone/>
            </a:pPr>
            <a:r>
              <a:rPr lang="en-US" sz="1800" b="1" dirty="0">
                <a:solidFill>
                  <a:srgbClr val="1B1E33"/>
                </a:solidFill>
                <a:latin typeface="Outfit" pitchFamily="34" charset="0"/>
                <a:ea typeface="Outfit" pitchFamily="34" charset="-122"/>
                <a:cs typeface="Outfit" pitchFamily="34" charset="-120"/>
              </a:rPr>
              <a:t>Taylor Lilley</a:t>
            </a:r>
            <a:endParaRPr lang="en-US" sz="1800" dirty="0"/>
          </a:p>
        </p:txBody>
      </p:sp>
      <p:sp>
        <p:nvSpPr>
          <p:cNvPr id="14" name="Text 12"/>
          <p:cNvSpPr/>
          <p:nvPr/>
        </p:nvSpPr>
        <p:spPr>
          <a:xfrm>
            <a:off x="7696048" y="3214447"/>
            <a:ext cx="3745840" cy="274320"/>
          </a:xfrm>
          <a:prstGeom prst="rect">
            <a:avLst/>
          </a:prstGeom>
          <a:noFill/>
          <a:ln/>
        </p:spPr>
        <p:txBody>
          <a:bodyPr wrap="square" lIns="0" tIns="0" rIns="0" bIns="0" rtlCol="0" anchor="ctr"/>
          <a:lstStyle/>
          <a:p>
            <a:pPr marL="0" indent="0">
              <a:buNone/>
            </a:pPr>
            <a:r>
              <a:rPr lang="en-US" sz="1100" b="1" kern="0" spc="50" dirty="0">
                <a:solidFill>
                  <a:srgbClr val="3267E4"/>
                </a:solidFill>
                <a:latin typeface="JetBrains Mono" pitchFamily="34" charset="0"/>
                <a:ea typeface="JetBrains Mono" pitchFamily="34" charset="-122"/>
                <a:cs typeface="JetBrains Mono" pitchFamily="34" charset="-120"/>
              </a:rPr>
              <a:t>CTO &amp; CO-FOUNDER</a:t>
            </a:r>
            <a:endParaRPr lang="en-US" sz="1100" dirty="0"/>
          </a:p>
        </p:txBody>
      </p:sp>
      <p:sp>
        <p:nvSpPr>
          <p:cNvPr id="15" name="Text 13"/>
          <p:cNvSpPr/>
          <p:nvPr/>
        </p:nvSpPr>
        <p:spPr>
          <a:xfrm>
            <a:off x="6635344" y="3973399"/>
            <a:ext cx="4660240" cy="1097280"/>
          </a:xfrm>
          <a:prstGeom prst="rect">
            <a:avLst/>
          </a:prstGeom>
          <a:noFill/>
          <a:ln/>
        </p:spPr>
        <p:txBody>
          <a:bodyPr wrap="square" lIns="0" tIns="0" rIns="0" bIns="0" rtlCol="0" anchor="ctr"/>
          <a:lstStyle/>
          <a:p>
            <a:pPr marL="152400" indent="-152400">
              <a:lnSpc>
                <a:spcPct val="112000"/>
              </a:lnSpc>
              <a:spcAft>
                <a:spcPts val="300"/>
              </a:spcAft>
              <a:buSzPct val="100000"/>
              <a:buChar char="•"/>
            </a:pPr>
            <a:r>
              <a:rPr lang="en-US" sz="1150" dirty="0">
                <a:solidFill>
                  <a:srgbClr val="44485F"/>
                </a:solidFill>
                <a:latin typeface="Inter" pitchFamily="34" charset="0"/>
                <a:ea typeface="Inter" pitchFamily="34" charset="-122"/>
                <a:cs typeface="Inter" pitchFamily="34" charset="-120"/>
              </a:rPr>
              <a:t>Architect and CTO of a payments platform acquired by Banc of California</a:t>
            </a:r>
            <a:endParaRPr lang="en-US" sz="1150" dirty="0"/>
          </a:p>
          <a:p>
            <a:pPr marL="152400" indent="-152400">
              <a:lnSpc>
                <a:spcPct val="112000"/>
              </a:lnSpc>
              <a:spcAft>
                <a:spcPts val="300"/>
              </a:spcAft>
              <a:buSzPct val="100000"/>
              <a:buChar char="•"/>
            </a:pPr>
            <a:r>
              <a:rPr lang="en-US" sz="1150" dirty="0">
                <a:solidFill>
                  <a:srgbClr val="44485F"/>
                </a:solidFill>
                <a:latin typeface="Inter" pitchFamily="34" charset="0"/>
                <a:ea typeface="Inter" pitchFamily="34" charset="-122"/>
                <a:cs typeface="Inter" pitchFamily="34" charset="-120"/>
              </a:rPr>
              <a:t>Leads platform architecture and the AI control layer</a:t>
            </a:r>
            <a:endParaRPr lang="en-US" sz="1150" dirty="0"/>
          </a:p>
        </p:txBody>
      </p:sp>
      <p:pic>
        <p:nvPicPr>
          <p:cNvPr id="32" name="Image 0" descr="/tmp/build/assets/logo_color_t.png"/>
          <p:cNvPicPr>
            <a:picLocks noChangeAspect="1"/>
          </p:cNvPicPr>
          <p:nvPr/>
        </p:nvPicPr>
        <p:blipFill>
          <a:blip r:embed="rId3"/>
          <a:stretch>
            <a:fillRect/>
          </a:stretch>
        </p:blipFill>
        <p:spPr>
          <a:xfrm>
            <a:off x="566928" y="6400800"/>
            <a:ext cx="836127" cy="219456"/>
          </a:xfrm>
          <a:prstGeom prst="rect">
            <a:avLst/>
          </a:prstGeom>
        </p:spPr>
      </p:pic>
      <p:sp>
        <p:nvSpPr>
          <p:cNvPr id="33" name="Text 30"/>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7C8194"/>
                </a:solidFill>
                <a:latin typeface="JetBrains Mono" pitchFamily="34" charset="0"/>
                <a:ea typeface="JetBrains Mono" pitchFamily="34" charset="-122"/>
                <a:cs typeface="JetBrains Mono" pitchFamily="34" charset="-120"/>
              </a:rPr>
              <a:t>10</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0E0C36"/>
        </a:solidFill>
        <a:effectLst/>
      </p:bgPr>
    </p:bg>
    <p:spTree>
      <p:nvGrpSpPr>
        <p:cNvPr id="1" name=""/>
        <p:cNvGrpSpPr/>
        <p:nvPr/>
      </p:nvGrpSpPr>
      <p:grpSpPr>
        <a:xfrm>
          <a:off x="0" y="0"/>
          <a:ext cx="0" cy="0"/>
          <a:chOff x="0" y="0"/>
          <a:chExt cx="0" cy="0"/>
        </a:xfrm>
      </p:grpSpPr>
      <p:sp>
        <p:nvSpPr>
          <p:cNvPr id="2" name="Shape 0"/>
          <p:cNvSpPr/>
          <p:nvPr/>
        </p:nvSpPr>
        <p:spPr>
          <a:xfrm>
            <a:off x="9966960" y="822960"/>
            <a:ext cx="1554480" cy="1554480"/>
          </a:xfrm>
          <a:prstGeom prst="roundRect">
            <a:avLst>
              <a:gd name="adj" fmla="val 11765"/>
            </a:avLst>
          </a:prstGeom>
          <a:solidFill>
            <a:srgbClr val="3267E4">
              <a:alpha val="75000"/>
            </a:srgbClr>
          </a:solidFill>
          <a:ln/>
        </p:spPr>
        <p:txBody>
          <a:bodyPr/>
          <a:lstStyle/>
          <a:p>
            <a:endParaRPr lang="en-US"/>
          </a:p>
        </p:txBody>
      </p:sp>
      <p:sp>
        <p:nvSpPr>
          <p:cNvPr id="3" name="Shape 1"/>
          <p:cNvSpPr/>
          <p:nvPr/>
        </p:nvSpPr>
        <p:spPr>
          <a:xfrm>
            <a:off x="10424160" y="2468880"/>
            <a:ext cx="1097280" cy="1097280"/>
          </a:xfrm>
          <a:prstGeom prst="roundRect">
            <a:avLst>
              <a:gd name="adj" fmla="val 13333"/>
            </a:avLst>
          </a:prstGeom>
          <a:solidFill>
            <a:srgbClr val="2EECDB">
              <a:alpha val="62000"/>
            </a:srgbClr>
          </a:solidFill>
          <a:ln/>
        </p:spPr>
        <p:txBody>
          <a:bodyPr/>
          <a:lstStyle/>
          <a:p>
            <a:endParaRPr lang="en-US"/>
          </a:p>
        </p:txBody>
      </p:sp>
      <p:sp>
        <p:nvSpPr>
          <p:cNvPr id="4" name="Text 2"/>
          <p:cNvSpPr/>
          <p:nvPr/>
        </p:nvSpPr>
        <p:spPr>
          <a:xfrm>
            <a:off x="566928" y="640080"/>
            <a:ext cx="11057839" cy="274320"/>
          </a:xfrm>
          <a:prstGeom prst="rect">
            <a:avLst/>
          </a:prstGeom>
          <a:noFill/>
          <a:ln/>
        </p:spPr>
        <p:txBody>
          <a:bodyPr wrap="square" lIns="0" tIns="0" rIns="0" bIns="0" rtlCol="0" anchor="ctr"/>
          <a:lstStyle/>
          <a:p>
            <a:pPr marL="0" indent="0">
              <a:buNone/>
            </a:pPr>
            <a:r>
              <a:rPr lang="en-US" sz="1150" b="1" kern="0" spc="250" dirty="0">
                <a:solidFill>
                  <a:srgbClr val="2EECDB"/>
                </a:solidFill>
                <a:latin typeface="JetBrains Mono" pitchFamily="34" charset="0"/>
                <a:ea typeface="JetBrains Mono" pitchFamily="34" charset="-122"/>
                <a:cs typeface="JetBrains Mono" pitchFamily="34" charset="-120"/>
              </a:rPr>
              <a:t>THE LONG-TERM VISION</a:t>
            </a:r>
            <a:endParaRPr lang="en-US" sz="1150" dirty="0"/>
          </a:p>
        </p:txBody>
      </p:sp>
      <p:sp>
        <p:nvSpPr>
          <p:cNvPr id="5" name="Text 3"/>
          <p:cNvSpPr/>
          <p:nvPr/>
        </p:nvSpPr>
        <p:spPr>
          <a:xfrm>
            <a:off x="566928" y="1143000"/>
            <a:ext cx="9013952" cy="1645920"/>
          </a:xfrm>
          <a:prstGeom prst="rect">
            <a:avLst/>
          </a:prstGeom>
          <a:noFill/>
          <a:ln/>
        </p:spPr>
        <p:txBody>
          <a:bodyPr wrap="square" lIns="0" tIns="0" rIns="0" bIns="0" rtlCol="0" anchor="ctr"/>
          <a:lstStyle/>
          <a:p>
            <a:pPr marL="0" indent="0">
              <a:lnSpc>
                <a:spcPct val="102000"/>
              </a:lnSpc>
              <a:buNone/>
            </a:pPr>
            <a:r>
              <a:rPr lang="en-US" sz="3800" b="1" dirty="0">
                <a:solidFill>
                  <a:srgbClr val="FFFFFF"/>
                </a:solidFill>
                <a:latin typeface="Outfit" pitchFamily="34" charset="0"/>
                <a:ea typeface="Outfit" pitchFamily="34" charset="-122"/>
                <a:cs typeface="Outfit" pitchFamily="34" charset="-120"/>
              </a:rPr>
              <a:t>The operating layer between finance policy and the systems of record</a:t>
            </a:r>
            <a:endParaRPr lang="en-US" sz="3800" dirty="0"/>
          </a:p>
        </p:txBody>
      </p:sp>
      <p:sp>
        <p:nvSpPr>
          <p:cNvPr id="6" name="Text 4"/>
          <p:cNvSpPr/>
          <p:nvPr/>
        </p:nvSpPr>
        <p:spPr>
          <a:xfrm>
            <a:off x="566928" y="3200400"/>
            <a:ext cx="9509760" cy="1097280"/>
          </a:xfrm>
          <a:prstGeom prst="rect">
            <a:avLst/>
          </a:prstGeom>
          <a:noFill/>
          <a:ln/>
        </p:spPr>
        <p:txBody>
          <a:bodyPr wrap="square" lIns="0" tIns="0" rIns="0" bIns="0" rtlCol="0" anchor="ctr"/>
          <a:lstStyle/>
          <a:p>
            <a:pPr marL="0" indent="0">
              <a:lnSpc>
                <a:spcPct val="130000"/>
              </a:lnSpc>
              <a:buNone/>
            </a:pPr>
            <a:r>
              <a:rPr lang="en-US" sz="1550" dirty="0">
                <a:solidFill>
                  <a:srgbClr val="C9CCE6"/>
                </a:solidFill>
                <a:latin typeface="Inter" pitchFamily="34" charset="0"/>
                <a:ea typeface="Inter" pitchFamily="34" charset="-122"/>
                <a:cs typeface="Inter" pitchFamily="34" charset="-120"/>
              </a:rPr>
              <a:t>AP is the entry point: the densest operational node in finance, where the manual burden is highest and the ROI is immediate. The same closed loop extends to AR, vendor management, reconciliation, and cash.</a:t>
            </a:r>
            <a:endParaRPr lang="en-US" sz="1550" dirty="0"/>
          </a:p>
        </p:txBody>
      </p:sp>
      <p:sp>
        <p:nvSpPr>
          <p:cNvPr id="7" name="Shape 5"/>
          <p:cNvSpPr/>
          <p:nvPr/>
        </p:nvSpPr>
        <p:spPr>
          <a:xfrm>
            <a:off x="566928" y="4526280"/>
            <a:ext cx="1247242" cy="502920"/>
          </a:xfrm>
          <a:prstGeom prst="roundRect">
            <a:avLst>
              <a:gd name="adj" fmla="val 49091"/>
            </a:avLst>
          </a:prstGeom>
          <a:solidFill>
            <a:srgbClr val="3267E4"/>
          </a:solidFill>
          <a:ln w="12700">
            <a:solidFill>
              <a:srgbClr val="3267E4"/>
            </a:solidFill>
            <a:prstDash val="solid"/>
          </a:ln>
        </p:spPr>
        <p:txBody>
          <a:bodyPr/>
          <a:lstStyle/>
          <a:p>
            <a:endParaRPr lang="en-US"/>
          </a:p>
        </p:txBody>
      </p:sp>
      <p:sp>
        <p:nvSpPr>
          <p:cNvPr id="8" name="Text 6"/>
          <p:cNvSpPr/>
          <p:nvPr/>
        </p:nvSpPr>
        <p:spPr>
          <a:xfrm>
            <a:off x="566928" y="4526280"/>
            <a:ext cx="1247242" cy="502920"/>
          </a:xfrm>
          <a:prstGeom prst="rect">
            <a:avLst/>
          </a:prstGeom>
          <a:noFill/>
          <a:ln/>
        </p:spPr>
        <p:txBody>
          <a:bodyPr wrap="square" lIns="0" tIns="0" rIns="0" bIns="0" rtlCol="0" anchor="ctr"/>
          <a:lstStyle/>
          <a:p>
            <a:pPr marL="0" indent="0" algn="ctr">
              <a:buNone/>
            </a:pPr>
            <a:r>
              <a:rPr lang="en-US" sz="1250" b="1" dirty="0">
                <a:solidFill>
                  <a:srgbClr val="FFFFFF"/>
                </a:solidFill>
                <a:latin typeface="Inter" pitchFamily="34" charset="0"/>
                <a:ea typeface="Inter" pitchFamily="34" charset="-122"/>
                <a:cs typeface="Inter" pitchFamily="34" charset="-120"/>
              </a:rPr>
              <a:t>AP today</a:t>
            </a:r>
            <a:endParaRPr lang="en-US" sz="1250" dirty="0"/>
          </a:p>
        </p:txBody>
      </p:sp>
      <p:sp>
        <p:nvSpPr>
          <p:cNvPr id="9" name="Shape 7"/>
          <p:cNvSpPr/>
          <p:nvPr/>
        </p:nvSpPr>
        <p:spPr>
          <a:xfrm>
            <a:off x="2088490" y="4526280"/>
            <a:ext cx="3617366" cy="502920"/>
          </a:xfrm>
          <a:prstGeom prst="roundRect">
            <a:avLst>
              <a:gd name="adj" fmla="val 49091"/>
            </a:avLst>
          </a:prstGeom>
          <a:solidFill>
            <a:srgbClr val="1C1A40"/>
          </a:solidFill>
          <a:ln w="12700">
            <a:solidFill>
              <a:srgbClr val="343264"/>
            </a:solidFill>
            <a:prstDash val="solid"/>
          </a:ln>
        </p:spPr>
        <p:txBody>
          <a:bodyPr/>
          <a:lstStyle/>
          <a:p>
            <a:endParaRPr lang="en-US"/>
          </a:p>
        </p:txBody>
      </p:sp>
      <p:sp>
        <p:nvSpPr>
          <p:cNvPr id="10" name="Text 8"/>
          <p:cNvSpPr/>
          <p:nvPr/>
        </p:nvSpPr>
        <p:spPr>
          <a:xfrm>
            <a:off x="2088490" y="4526280"/>
            <a:ext cx="3617366" cy="502920"/>
          </a:xfrm>
          <a:prstGeom prst="rect">
            <a:avLst/>
          </a:prstGeom>
          <a:noFill/>
          <a:ln/>
        </p:spPr>
        <p:txBody>
          <a:bodyPr wrap="square" lIns="0" tIns="0" rIns="0" bIns="0" rtlCol="0" anchor="ctr"/>
          <a:lstStyle/>
          <a:p>
            <a:pPr marL="0" indent="0" algn="ctr">
              <a:buNone/>
            </a:pPr>
            <a:r>
              <a:rPr lang="en-US" sz="1250" dirty="0">
                <a:solidFill>
                  <a:srgbClr val="C9CCE6"/>
                </a:solidFill>
                <a:latin typeface="Inter" pitchFamily="34" charset="0"/>
                <a:ea typeface="Inter" pitchFamily="34" charset="-122"/>
                <a:cs typeface="Inter" pitchFamily="34" charset="-120"/>
              </a:rPr>
              <a:t>AR in beta with paying customers</a:t>
            </a:r>
            <a:endParaRPr lang="en-US" sz="1250" dirty="0"/>
          </a:p>
        </p:txBody>
      </p:sp>
      <p:sp>
        <p:nvSpPr>
          <p:cNvPr id="11" name="Shape 9"/>
          <p:cNvSpPr/>
          <p:nvPr/>
        </p:nvSpPr>
        <p:spPr>
          <a:xfrm>
            <a:off x="5980176" y="4526280"/>
            <a:ext cx="3222346" cy="502920"/>
          </a:xfrm>
          <a:prstGeom prst="roundRect">
            <a:avLst>
              <a:gd name="adj" fmla="val 49091"/>
            </a:avLst>
          </a:prstGeom>
          <a:solidFill>
            <a:srgbClr val="1C1A40"/>
          </a:solidFill>
          <a:ln w="12700">
            <a:solidFill>
              <a:srgbClr val="343264"/>
            </a:solidFill>
            <a:prstDash val="solid"/>
          </a:ln>
        </p:spPr>
        <p:txBody>
          <a:bodyPr/>
          <a:lstStyle/>
          <a:p>
            <a:endParaRPr lang="en-US"/>
          </a:p>
        </p:txBody>
      </p:sp>
      <p:sp>
        <p:nvSpPr>
          <p:cNvPr id="12" name="Text 10"/>
          <p:cNvSpPr/>
          <p:nvPr/>
        </p:nvSpPr>
        <p:spPr>
          <a:xfrm>
            <a:off x="5980176" y="4526280"/>
            <a:ext cx="3222346" cy="502920"/>
          </a:xfrm>
          <a:prstGeom prst="rect">
            <a:avLst/>
          </a:prstGeom>
          <a:noFill/>
          <a:ln/>
        </p:spPr>
        <p:txBody>
          <a:bodyPr wrap="square" lIns="0" tIns="0" rIns="0" bIns="0" rtlCol="0" anchor="ctr"/>
          <a:lstStyle/>
          <a:p>
            <a:pPr marL="0" indent="0" algn="ctr">
              <a:buNone/>
            </a:pPr>
            <a:r>
              <a:rPr lang="en-US" sz="1250" dirty="0">
                <a:solidFill>
                  <a:srgbClr val="C9CCE6"/>
                </a:solidFill>
                <a:latin typeface="Inter" pitchFamily="34" charset="0"/>
                <a:ea typeface="Inter" pitchFamily="34" charset="-122"/>
                <a:cs typeface="Inter" pitchFamily="34" charset="-120"/>
              </a:rPr>
              <a:t>Reconciliation and cash next</a:t>
            </a:r>
            <a:endParaRPr lang="en-US" sz="1250" dirty="0"/>
          </a:p>
        </p:txBody>
      </p:sp>
      <p:sp>
        <p:nvSpPr>
          <p:cNvPr id="13" name="Text 11"/>
          <p:cNvSpPr/>
          <p:nvPr/>
        </p:nvSpPr>
        <p:spPr>
          <a:xfrm>
            <a:off x="566928" y="5440680"/>
            <a:ext cx="9601200" cy="548640"/>
          </a:xfrm>
          <a:prstGeom prst="rect">
            <a:avLst/>
          </a:prstGeom>
          <a:noFill/>
          <a:ln/>
        </p:spPr>
        <p:txBody>
          <a:bodyPr wrap="square" lIns="0" tIns="0" rIns="0" bIns="0" rtlCol="0" anchor="ctr"/>
          <a:lstStyle/>
          <a:p>
            <a:pPr marL="0" indent="0">
              <a:lnSpc>
                <a:spcPct val="120000"/>
              </a:lnSpc>
              <a:buNone/>
            </a:pPr>
            <a:r>
              <a:rPr lang="en-US" sz="1600" i="1" dirty="0">
                <a:solidFill>
                  <a:srgbClr val="2EECDB"/>
                </a:solidFill>
                <a:latin typeface="Outfit" pitchFamily="34" charset="0"/>
                <a:ea typeface="Outfit" pitchFamily="34" charset="-122"/>
                <a:cs typeface="Outfit" pitchFamily="34" charset="-120"/>
              </a:rPr>
              <a:t>Finance teams move from processing transactions to managing risk. Listra executes the repeatable work.</a:t>
            </a:r>
            <a:endParaRPr lang="en-US" sz="1600" dirty="0"/>
          </a:p>
        </p:txBody>
      </p:sp>
      <p:pic>
        <p:nvPicPr>
          <p:cNvPr id="14" name="Image 0" descr="/tmp/build/assets/logo_white_t.png"/>
          <p:cNvPicPr>
            <a:picLocks noChangeAspect="1"/>
          </p:cNvPicPr>
          <p:nvPr/>
        </p:nvPicPr>
        <p:blipFill>
          <a:blip r:embed="rId3"/>
          <a:stretch>
            <a:fillRect/>
          </a:stretch>
        </p:blipFill>
        <p:spPr>
          <a:xfrm>
            <a:off x="566928" y="6254496"/>
            <a:ext cx="1149949" cy="292608"/>
          </a:xfrm>
          <a:prstGeom prst="rect">
            <a:avLst/>
          </a:prstGeom>
        </p:spPr>
      </p:pic>
      <p:sp>
        <p:nvSpPr>
          <p:cNvPr id="15" name="Text 12"/>
          <p:cNvSpPr/>
          <p:nvPr/>
        </p:nvSpPr>
        <p:spPr>
          <a:xfrm>
            <a:off x="9795967" y="6291072"/>
            <a:ext cx="1828800" cy="274320"/>
          </a:xfrm>
          <a:prstGeom prst="rect">
            <a:avLst/>
          </a:prstGeom>
          <a:noFill/>
          <a:ln/>
        </p:spPr>
        <p:txBody>
          <a:bodyPr wrap="square" lIns="0" tIns="0" rIns="0" bIns="0" rtlCol="0" anchor="ctr"/>
          <a:lstStyle/>
          <a:p>
            <a:pPr marL="0" indent="0" algn="r">
              <a:buNone/>
            </a:pPr>
            <a:r>
              <a:rPr lang="en-US" sz="1100" dirty="0">
                <a:solidFill>
                  <a:srgbClr val="7E83B6"/>
                </a:solidFill>
                <a:latin typeface="JetBrains Mono" pitchFamily="34" charset="0"/>
                <a:ea typeface="JetBrains Mono" pitchFamily="34" charset="-122"/>
                <a:cs typeface="JetBrains Mono" pitchFamily="34" charset="-120"/>
              </a:rPr>
              <a:t>listra.ai</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3267E4"/>
                </a:solidFill>
                <a:latin typeface="JetBrains Mono" pitchFamily="34" charset="0"/>
                <a:ea typeface="JetBrains Mono" pitchFamily="34" charset="-122"/>
                <a:cs typeface="JetBrains Mono" pitchFamily="34" charset="-120"/>
              </a:rPr>
              <a:t>THE PROBLEM</a:t>
            </a:r>
            <a:endParaRPr lang="en-US" sz="1150" dirty="0"/>
          </a:p>
        </p:txBody>
      </p:sp>
      <p:sp>
        <p:nvSpPr>
          <p:cNvPr id="3" name="Text 1"/>
          <p:cNvSpPr/>
          <p:nvPr/>
        </p:nvSpPr>
        <p:spPr>
          <a:xfrm>
            <a:off x="566928" y="768096"/>
            <a:ext cx="11057839" cy="914400"/>
          </a:xfrm>
          <a:prstGeom prst="rect">
            <a:avLst/>
          </a:prstGeom>
          <a:noFill/>
          <a:ln/>
        </p:spPr>
        <p:txBody>
          <a:bodyPr wrap="square" lIns="0" tIns="0" rIns="0" bIns="0" rtlCol="0" anchor="ctr"/>
          <a:lstStyle/>
          <a:p>
            <a:pPr marL="0" indent="0">
              <a:lnSpc>
                <a:spcPct val="102000"/>
              </a:lnSpc>
              <a:buNone/>
            </a:pPr>
            <a:r>
              <a:rPr lang="en-US" sz="3000" b="1" dirty="0">
                <a:solidFill>
                  <a:srgbClr val="1B1E33"/>
                </a:solidFill>
                <a:latin typeface="Outfit" pitchFamily="34" charset="0"/>
                <a:ea typeface="Outfit" pitchFamily="34" charset="-122"/>
                <a:cs typeface="Outfit" pitchFamily="34" charset="-120"/>
              </a:rPr>
              <a:t>AP teams spend most of their time on work the software won't do</a:t>
            </a:r>
            <a:endParaRPr lang="en-US" sz="3000" dirty="0"/>
          </a:p>
        </p:txBody>
      </p:sp>
      <p:sp>
        <p:nvSpPr>
          <p:cNvPr id="4" name="Text 2"/>
          <p:cNvSpPr/>
          <p:nvPr/>
        </p:nvSpPr>
        <p:spPr>
          <a:xfrm>
            <a:off x="566928" y="1755648"/>
            <a:ext cx="6400800" cy="1097280"/>
          </a:xfrm>
          <a:prstGeom prst="rect">
            <a:avLst/>
          </a:prstGeom>
          <a:noFill/>
          <a:ln/>
        </p:spPr>
        <p:txBody>
          <a:bodyPr wrap="square" lIns="0" tIns="0" rIns="0" bIns="0" rtlCol="0" anchor="ctr"/>
          <a:lstStyle/>
          <a:p>
            <a:pPr marL="0" indent="0">
              <a:lnSpc>
                <a:spcPct val="130000"/>
              </a:lnSpc>
              <a:buNone/>
            </a:pPr>
            <a:r>
              <a:rPr lang="en-US" sz="1400" dirty="0">
                <a:solidFill>
                  <a:srgbClr val="44485F"/>
                </a:solidFill>
                <a:latin typeface="Inter" pitchFamily="34" charset="0"/>
                <a:ea typeface="Inter" pitchFamily="34" charset="-122"/>
                <a:cs typeface="Inter" pitchFamily="34" charset="-120"/>
              </a:rPr>
              <a:t>Most AP systems digitize documents and route tasks. They leave the work that matters, researching discrepancies, validating receipts, answering vendors, and deciding, to people. Visibility improved. Execution did not.</a:t>
            </a:r>
            <a:endParaRPr lang="en-US" sz="1400" dirty="0"/>
          </a:p>
        </p:txBody>
      </p:sp>
      <p:sp>
        <p:nvSpPr>
          <p:cNvPr id="5" name="Shape 3"/>
          <p:cNvSpPr/>
          <p:nvPr/>
        </p:nvSpPr>
        <p:spPr>
          <a:xfrm>
            <a:off x="566928" y="3063240"/>
            <a:ext cx="6400800" cy="841248"/>
          </a:xfrm>
          <a:prstGeom prst="roundRect">
            <a:avLst>
              <a:gd name="adj" fmla="val 13043"/>
            </a:avLst>
          </a:prstGeom>
          <a:solidFill>
            <a:srgbClr val="F6F7FB"/>
          </a:solidFill>
          <a:ln/>
          <a:effectLst>
            <a:outerShdw blurRad="127000" dist="38100" dir="5400000" algn="bl" rotWithShape="0">
              <a:srgbClr val="222A45">
                <a:alpha val="12000"/>
              </a:srgbClr>
            </a:outerShdw>
          </a:effectLst>
        </p:spPr>
        <p:txBody>
          <a:bodyPr/>
          <a:lstStyle/>
          <a:p>
            <a:endParaRPr lang="en-US"/>
          </a:p>
        </p:txBody>
      </p:sp>
      <p:sp>
        <p:nvSpPr>
          <p:cNvPr id="6" name="Text 4"/>
          <p:cNvSpPr/>
          <p:nvPr/>
        </p:nvSpPr>
        <p:spPr>
          <a:xfrm>
            <a:off x="822960" y="3172968"/>
            <a:ext cx="2194560" cy="621792"/>
          </a:xfrm>
          <a:prstGeom prst="rect">
            <a:avLst/>
          </a:prstGeom>
          <a:noFill/>
          <a:ln/>
        </p:spPr>
        <p:txBody>
          <a:bodyPr wrap="square" lIns="0" tIns="0" rIns="0" bIns="0" rtlCol="0" anchor="ctr"/>
          <a:lstStyle/>
          <a:p>
            <a:pPr marL="0" indent="0" algn="l">
              <a:buNone/>
            </a:pPr>
            <a:r>
              <a:rPr lang="en-US" sz="2500" b="1" dirty="0">
                <a:solidFill>
                  <a:srgbClr val="3267E4"/>
                </a:solidFill>
                <a:latin typeface="Outfit" pitchFamily="34" charset="0"/>
                <a:ea typeface="Outfit" pitchFamily="34" charset="-122"/>
                <a:cs typeface="Outfit" pitchFamily="34" charset="-120"/>
              </a:rPr>
              <a:t>~60%</a:t>
            </a:r>
            <a:endParaRPr lang="en-US" sz="2500" dirty="0"/>
          </a:p>
        </p:txBody>
      </p:sp>
      <p:sp>
        <p:nvSpPr>
          <p:cNvPr id="7" name="Text 5"/>
          <p:cNvSpPr/>
          <p:nvPr/>
        </p:nvSpPr>
        <p:spPr>
          <a:xfrm>
            <a:off x="3081528" y="3063240"/>
            <a:ext cx="3657600" cy="841248"/>
          </a:xfrm>
          <a:prstGeom prst="rect">
            <a:avLst/>
          </a:prstGeom>
          <a:noFill/>
          <a:ln/>
        </p:spPr>
        <p:txBody>
          <a:bodyPr wrap="square" lIns="0" tIns="0" rIns="0" bIns="0" rtlCol="0" anchor="ctr"/>
          <a:lstStyle/>
          <a:p>
            <a:pPr marL="0" indent="0">
              <a:lnSpc>
                <a:spcPct val="115000"/>
              </a:lnSpc>
              <a:buNone/>
            </a:pPr>
            <a:r>
              <a:rPr lang="en-US" sz="1250" dirty="0">
                <a:solidFill>
                  <a:srgbClr val="44485F"/>
                </a:solidFill>
                <a:latin typeface="Inter" pitchFamily="34" charset="0"/>
                <a:ea typeface="Inter" pitchFamily="34" charset="-122"/>
                <a:cs typeface="Inter" pitchFamily="34" charset="-120"/>
              </a:rPr>
              <a:t>of AP time goes to exception resolution</a:t>
            </a:r>
            <a:endParaRPr lang="en-US" sz="1250" dirty="0"/>
          </a:p>
        </p:txBody>
      </p:sp>
      <p:sp>
        <p:nvSpPr>
          <p:cNvPr id="8" name="Shape 6"/>
          <p:cNvSpPr/>
          <p:nvPr/>
        </p:nvSpPr>
        <p:spPr>
          <a:xfrm>
            <a:off x="566928" y="4050792"/>
            <a:ext cx="6400800" cy="841248"/>
          </a:xfrm>
          <a:prstGeom prst="roundRect">
            <a:avLst>
              <a:gd name="adj" fmla="val 13043"/>
            </a:avLst>
          </a:prstGeom>
          <a:solidFill>
            <a:srgbClr val="F6F7FB"/>
          </a:solidFill>
          <a:ln/>
          <a:effectLst>
            <a:outerShdw blurRad="127000" dist="38100" dir="5400000" algn="bl" rotWithShape="0">
              <a:srgbClr val="222A45">
                <a:alpha val="12000"/>
              </a:srgbClr>
            </a:outerShdw>
          </a:effectLst>
        </p:spPr>
        <p:txBody>
          <a:bodyPr/>
          <a:lstStyle/>
          <a:p>
            <a:endParaRPr lang="en-US"/>
          </a:p>
        </p:txBody>
      </p:sp>
      <p:sp>
        <p:nvSpPr>
          <p:cNvPr id="9" name="Text 7"/>
          <p:cNvSpPr/>
          <p:nvPr/>
        </p:nvSpPr>
        <p:spPr>
          <a:xfrm>
            <a:off x="822960" y="4160520"/>
            <a:ext cx="2194560" cy="621792"/>
          </a:xfrm>
          <a:prstGeom prst="rect">
            <a:avLst/>
          </a:prstGeom>
          <a:noFill/>
          <a:ln/>
        </p:spPr>
        <p:txBody>
          <a:bodyPr wrap="square" lIns="0" tIns="0" rIns="0" bIns="0" rtlCol="0" anchor="ctr"/>
          <a:lstStyle/>
          <a:p>
            <a:pPr marL="0" indent="0" algn="l">
              <a:buNone/>
            </a:pPr>
            <a:r>
              <a:rPr lang="en-US" sz="2500" b="1" dirty="0">
                <a:solidFill>
                  <a:srgbClr val="3267E4"/>
                </a:solidFill>
                <a:latin typeface="Outfit" pitchFamily="34" charset="0"/>
                <a:ea typeface="Outfit" pitchFamily="34" charset="-122"/>
                <a:cs typeface="Outfit" pitchFamily="34" charset="-120"/>
              </a:rPr>
              <a:t>400+ hrs</a:t>
            </a:r>
            <a:endParaRPr lang="en-US" sz="2500" dirty="0"/>
          </a:p>
        </p:txBody>
      </p:sp>
      <p:sp>
        <p:nvSpPr>
          <p:cNvPr id="10" name="Text 8"/>
          <p:cNvSpPr/>
          <p:nvPr/>
        </p:nvSpPr>
        <p:spPr>
          <a:xfrm>
            <a:off x="3081528" y="4050792"/>
            <a:ext cx="3657600" cy="841248"/>
          </a:xfrm>
          <a:prstGeom prst="rect">
            <a:avLst/>
          </a:prstGeom>
          <a:noFill/>
          <a:ln/>
        </p:spPr>
        <p:txBody>
          <a:bodyPr wrap="square" lIns="0" tIns="0" rIns="0" bIns="0" rtlCol="0" anchor="ctr"/>
          <a:lstStyle/>
          <a:p>
            <a:pPr marL="0" indent="0">
              <a:lnSpc>
                <a:spcPct val="115000"/>
              </a:lnSpc>
              <a:buNone/>
            </a:pPr>
            <a:r>
              <a:rPr lang="en-US" sz="1250" dirty="0">
                <a:solidFill>
                  <a:srgbClr val="44485F"/>
                </a:solidFill>
                <a:latin typeface="Inter" pitchFamily="34" charset="0"/>
                <a:ea typeface="Inter" pitchFamily="34" charset="-122"/>
                <a:cs typeface="Inter" pitchFamily="34" charset="-120"/>
              </a:rPr>
              <a:t>of manual exception work per month at 2,000 invoices</a:t>
            </a:r>
            <a:endParaRPr lang="en-US" sz="1250" dirty="0"/>
          </a:p>
        </p:txBody>
      </p:sp>
      <p:sp>
        <p:nvSpPr>
          <p:cNvPr id="11" name="Shape 9"/>
          <p:cNvSpPr/>
          <p:nvPr/>
        </p:nvSpPr>
        <p:spPr>
          <a:xfrm>
            <a:off x="566928" y="5038344"/>
            <a:ext cx="6400800" cy="841248"/>
          </a:xfrm>
          <a:prstGeom prst="roundRect">
            <a:avLst>
              <a:gd name="adj" fmla="val 13043"/>
            </a:avLst>
          </a:prstGeom>
          <a:solidFill>
            <a:srgbClr val="F6F7FB"/>
          </a:solidFill>
          <a:ln/>
          <a:effectLst>
            <a:outerShdw blurRad="127000" dist="38100" dir="5400000" algn="bl" rotWithShape="0">
              <a:srgbClr val="222A45">
                <a:alpha val="12000"/>
              </a:srgbClr>
            </a:outerShdw>
          </a:effectLst>
        </p:spPr>
        <p:txBody>
          <a:bodyPr/>
          <a:lstStyle/>
          <a:p>
            <a:endParaRPr lang="en-US"/>
          </a:p>
        </p:txBody>
      </p:sp>
      <p:sp>
        <p:nvSpPr>
          <p:cNvPr id="12" name="Text 10"/>
          <p:cNvSpPr/>
          <p:nvPr/>
        </p:nvSpPr>
        <p:spPr>
          <a:xfrm>
            <a:off x="822960" y="5148072"/>
            <a:ext cx="2194560" cy="621792"/>
          </a:xfrm>
          <a:prstGeom prst="rect">
            <a:avLst/>
          </a:prstGeom>
          <a:noFill/>
          <a:ln/>
        </p:spPr>
        <p:txBody>
          <a:bodyPr wrap="square" lIns="0" tIns="0" rIns="0" bIns="0" rtlCol="0" anchor="ctr"/>
          <a:lstStyle/>
          <a:p>
            <a:pPr marL="0" indent="0" algn="l">
              <a:buNone/>
            </a:pPr>
            <a:r>
              <a:rPr lang="en-US" sz="2500" b="1" dirty="0">
                <a:solidFill>
                  <a:srgbClr val="3267E4"/>
                </a:solidFill>
                <a:latin typeface="Outfit" pitchFamily="34" charset="0"/>
                <a:ea typeface="Outfit" pitchFamily="34" charset="-122"/>
                <a:cs typeface="Outfit" pitchFamily="34" charset="-120"/>
              </a:rPr>
              <a:t>Every entity</a:t>
            </a:r>
            <a:endParaRPr lang="en-US" sz="2500" dirty="0"/>
          </a:p>
        </p:txBody>
      </p:sp>
      <p:sp>
        <p:nvSpPr>
          <p:cNvPr id="13" name="Text 11"/>
          <p:cNvSpPr/>
          <p:nvPr/>
        </p:nvSpPr>
        <p:spPr>
          <a:xfrm>
            <a:off x="3081528" y="5038344"/>
            <a:ext cx="3657600" cy="841248"/>
          </a:xfrm>
          <a:prstGeom prst="rect">
            <a:avLst/>
          </a:prstGeom>
          <a:noFill/>
          <a:ln/>
        </p:spPr>
        <p:txBody>
          <a:bodyPr wrap="square" lIns="0" tIns="0" rIns="0" bIns="0" rtlCol="0" anchor="ctr"/>
          <a:lstStyle/>
          <a:p>
            <a:pPr marL="0" indent="0">
              <a:lnSpc>
                <a:spcPct val="115000"/>
              </a:lnSpc>
              <a:buNone/>
            </a:pPr>
            <a:r>
              <a:rPr lang="en-US" sz="1250" dirty="0">
                <a:solidFill>
                  <a:srgbClr val="44485F"/>
                </a:solidFill>
                <a:latin typeface="Inter" pitchFamily="34" charset="0"/>
                <a:ea typeface="Inter" pitchFamily="34" charset="-122"/>
                <a:cs typeface="Inter" pitchFamily="34" charset="-120"/>
              </a:rPr>
              <a:t>adds load: more vendors, locations, and exceptions compound</a:t>
            </a:r>
            <a:endParaRPr lang="en-US" sz="1250" dirty="0"/>
          </a:p>
        </p:txBody>
      </p:sp>
      <p:sp>
        <p:nvSpPr>
          <p:cNvPr id="14" name="Shape 12"/>
          <p:cNvSpPr/>
          <p:nvPr/>
        </p:nvSpPr>
        <p:spPr>
          <a:xfrm>
            <a:off x="7452360" y="1627632"/>
            <a:ext cx="4160520" cy="4526280"/>
          </a:xfrm>
          <a:prstGeom prst="roundRect">
            <a:avLst>
              <a:gd name="adj" fmla="val 3516"/>
            </a:avLst>
          </a:prstGeom>
          <a:solidFill>
            <a:srgbClr val="0E0C36"/>
          </a:solidFill>
          <a:ln/>
          <a:effectLst>
            <a:outerShdw blurRad="127000" dist="38100" dir="5400000" algn="bl" rotWithShape="0">
              <a:srgbClr val="222A45">
                <a:alpha val="12000"/>
              </a:srgbClr>
            </a:outerShdw>
          </a:effectLst>
        </p:spPr>
        <p:txBody>
          <a:bodyPr/>
          <a:lstStyle/>
          <a:p>
            <a:endParaRPr lang="en-US"/>
          </a:p>
        </p:txBody>
      </p:sp>
      <p:sp>
        <p:nvSpPr>
          <p:cNvPr id="15" name="Text 13"/>
          <p:cNvSpPr/>
          <p:nvPr/>
        </p:nvSpPr>
        <p:spPr>
          <a:xfrm>
            <a:off x="7818120" y="1874520"/>
            <a:ext cx="3474720" cy="365760"/>
          </a:xfrm>
          <a:prstGeom prst="rect">
            <a:avLst/>
          </a:prstGeom>
          <a:noFill/>
          <a:ln/>
        </p:spPr>
        <p:txBody>
          <a:bodyPr wrap="square" lIns="0" tIns="0" rIns="0" bIns="0" rtlCol="0" anchor="ctr"/>
          <a:lstStyle/>
          <a:p>
            <a:pPr marL="0" indent="0">
              <a:buNone/>
            </a:pPr>
            <a:r>
              <a:rPr lang="en-US" sz="1600" b="1" dirty="0">
                <a:solidFill>
                  <a:srgbClr val="FFFFFF"/>
                </a:solidFill>
                <a:latin typeface="Outfit" pitchFamily="34" charset="0"/>
                <a:ea typeface="Outfit" pitchFamily="34" charset="-122"/>
                <a:cs typeface="Outfit" pitchFamily="34" charset="-120"/>
              </a:rPr>
              <a:t>What stays manual today</a:t>
            </a:r>
            <a:endParaRPr lang="en-US" sz="1600" dirty="0"/>
          </a:p>
        </p:txBody>
      </p:sp>
      <p:sp>
        <p:nvSpPr>
          <p:cNvPr id="16" name="Shape 14"/>
          <p:cNvSpPr/>
          <p:nvPr/>
        </p:nvSpPr>
        <p:spPr>
          <a:xfrm>
            <a:off x="7818120" y="2468880"/>
            <a:ext cx="566928" cy="566928"/>
          </a:xfrm>
          <a:prstGeom prst="roundRect">
            <a:avLst>
              <a:gd name="adj" fmla="val 19355"/>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17" name="Image 0" descr="preencoded.png"/>
          <p:cNvPicPr>
            <a:picLocks noChangeAspect="1"/>
          </p:cNvPicPr>
          <p:nvPr/>
        </p:nvPicPr>
        <p:blipFill>
          <a:blip r:embed="rId3"/>
          <a:stretch>
            <a:fillRect/>
          </a:stretch>
        </p:blipFill>
        <p:spPr>
          <a:xfrm>
            <a:off x="7965521" y="2616281"/>
            <a:ext cx="272125" cy="272125"/>
          </a:xfrm>
          <a:prstGeom prst="rect">
            <a:avLst/>
          </a:prstGeom>
        </p:spPr>
      </p:pic>
      <p:sp>
        <p:nvSpPr>
          <p:cNvPr id="18" name="Text 15"/>
          <p:cNvSpPr/>
          <p:nvPr/>
        </p:nvSpPr>
        <p:spPr>
          <a:xfrm>
            <a:off x="8531352" y="2432304"/>
            <a:ext cx="2926080" cy="658368"/>
          </a:xfrm>
          <a:prstGeom prst="rect">
            <a:avLst/>
          </a:prstGeom>
          <a:noFill/>
          <a:ln/>
        </p:spPr>
        <p:txBody>
          <a:bodyPr wrap="square" lIns="0" tIns="0" rIns="0" bIns="0" rtlCol="0" anchor="ctr"/>
          <a:lstStyle/>
          <a:p>
            <a:pPr marL="0" indent="0">
              <a:lnSpc>
                <a:spcPct val="112000"/>
              </a:lnSpc>
              <a:buNone/>
            </a:pPr>
            <a:r>
              <a:rPr lang="en-US" sz="1250" dirty="0">
                <a:solidFill>
                  <a:srgbClr val="DCDEEF"/>
                </a:solidFill>
                <a:latin typeface="Inter" pitchFamily="34" charset="0"/>
                <a:ea typeface="Inter" pitchFamily="34" charset="-122"/>
                <a:cs typeface="Inter" pitchFamily="34" charset="-120"/>
              </a:rPr>
              <a:t>Research price and quantity discrepancies</a:t>
            </a:r>
            <a:endParaRPr lang="en-US" sz="1250" dirty="0"/>
          </a:p>
        </p:txBody>
      </p:sp>
      <p:sp>
        <p:nvSpPr>
          <p:cNvPr id="19" name="Shape 16"/>
          <p:cNvSpPr/>
          <p:nvPr/>
        </p:nvSpPr>
        <p:spPr>
          <a:xfrm>
            <a:off x="7818120" y="3337560"/>
            <a:ext cx="566928" cy="566928"/>
          </a:xfrm>
          <a:prstGeom prst="roundRect">
            <a:avLst>
              <a:gd name="adj" fmla="val 19355"/>
            </a:avLst>
          </a:prstGeom>
          <a:solidFill>
            <a:srgbClr val="2EABFF"/>
          </a:solidFill>
          <a:ln/>
          <a:effectLst>
            <a:outerShdw blurRad="88900" dist="25400" dir="5400000" algn="bl" rotWithShape="0">
              <a:srgbClr val="222A45">
                <a:alpha val="18000"/>
              </a:srgbClr>
            </a:outerShdw>
          </a:effectLst>
        </p:spPr>
        <p:txBody>
          <a:bodyPr/>
          <a:lstStyle/>
          <a:p>
            <a:endParaRPr lang="en-US"/>
          </a:p>
        </p:txBody>
      </p:sp>
      <p:pic>
        <p:nvPicPr>
          <p:cNvPr id="20" name="Image 1" descr="preencoded.png"/>
          <p:cNvPicPr>
            <a:picLocks noChangeAspect="1"/>
          </p:cNvPicPr>
          <p:nvPr/>
        </p:nvPicPr>
        <p:blipFill>
          <a:blip r:embed="rId4"/>
          <a:stretch>
            <a:fillRect/>
          </a:stretch>
        </p:blipFill>
        <p:spPr>
          <a:xfrm>
            <a:off x="7965521" y="3484961"/>
            <a:ext cx="272125" cy="272125"/>
          </a:xfrm>
          <a:prstGeom prst="rect">
            <a:avLst/>
          </a:prstGeom>
        </p:spPr>
      </p:pic>
      <p:sp>
        <p:nvSpPr>
          <p:cNvPr id="21" name="Text 17"/>
          <p:cNvSpPr/>
          <p:nvPr/>
        </p:nvSpPr>
        <p:spPr>
          <a:xfrm>
            <a:off x="8531352" y="3300984"/>
            <a:ext cx="2926080" cy="658368"/>
          </a:xfrm>
          <a:prstGeom prst="rect">
            <a:avLst/>
          </a:prstGeom>
          <a:noFill/>
          <a:ln/>
        </p:spPr>
        <p:txBody>
          <a:bodyPr wrap="square" lIns="0" tIns="0" rIns="0" bIns="0" rtlCol="0" anchor="ctr"/>
          <a:lstStyle/>
          <a:p>
            <a:pPr marL="0" indent="0">
              <a:lnSpc>
                <a:spcPct val="112000"/>
              </a:lnSpc>
              <a:buNone/>
            </a:pPr>
            <a:r>
              <a:rPr lang="en-US" sz="1250" dirty="0">
                <a:solidFill>
                  <a:srgbClr val="DCDEEF"/>
                </a:solidFill>
                <a:latin typeface="Inter" pitchFamily="34" charset="0"/>
                <a:ea typeface="Inter" pitchFamily="34" charset="-122"/>
                <a:cs typeface="Inter" pitchFamily="34" charset="-120"/>
              </a:rPr>
              <a:t>Chase approvals and answer vendor emails</a:t>
            </a:r>
            <a:endParaRPr lang="en-US" sz="1250" dirty="0"/>
          </a:p>
        </p:txBody>
      </p:sp>
      <p:sp>
        <p:nvSpPr>
          <p:cNvPr id="22" name="Shape 18"/>
          <p:cNvSpPr/>
          <p:nvPr/>
        </p:nvSpPr>
        <p:spPr>
          <a:xfrm>
            <a:off x="7818120" y="4206240"/>
            <a:ext cx="566928" cy="566928"/>
          </a:xfrm>
          <a:prstGeom prst="roundRect">
            <a:avLst>
              <a:gd name="adj" fmla="val 19355"/>
            </a:avLst>
          </a:prstGeom>
          <a:solidFill>
            <a:srgbClr val="B23A48"/>
          </a:solidFill>
          <a:ln/>
          <a:effectLst>
            <a:outerShdw blurRad="88900" dist="25400" dir="5400000" algn="bl" rotWithShape="0">
              <a:srgbClr val="222A45">
                <a:alpha val="18000"/>
              </a:srgbClr>
            </a:outerShdw>
          </a:effectLst>
        </p:spPr>
        <p:txBody>
          <a:bodyPr/>
          <a:lstStyle/>
          <a:p>
            <a:endParaRPr lang="en-US"/>
          </a:p>
        </p:txBody>
      </p:sp>
      <p:pic>
        <p:nvPicPr>
          <p:cNvPr id="23" name="Image 2" descr="preencoded.png"/>
          <p:cNvPicPr>
            <a:picLocks noChangeAspect="1"/>
          </p:cNvPicPr>
          <p:nvPr/>
        </p:nvPicPr>
        <p:blipFill>
          <a:blip r:embed="rId5"/>
          <a:stretch>
            <a:fillRect/>
          </a:stretch>
        </p:blipFill>
        <p:spPr>
          <a:xfrm>
            <a:off x="7965521" y="4353641"/>
            <a:ext cx="272125" cy="272125"/>
          </a:xfrm>
          <a:prstGeom prst="rect">
            <a:avLst/>
          </a:prstGeom>
        </p:spPr>
      </p:pic>
      <p:sp>
        <p:nvSpPr>
          <p:cNvPr id="24" name="Text 19"/>
          <p:cNvSpPr/>
          <p:nvPr/>
        </p:nvSpPr>
        <p:spPr>
          <a:xfrm>
            <a:off x="8531352" y="4169664"/>
            <a:ext cx="2926080" cy="658368"/>
          </a:xfrm>
          <a:prstGeom prst="rect">
            <a:avLst/>
          </a:prstGeom>
          <a:noFill/>
          <a:ln/>
        </p:spPr>
        <p:txBody>
          <a:bodyPr wrap="square" lIns="0" tIns="0" rIns="0" bIns="0" rtlCol="0" anchor="ctr"/>
          <a:lstStyle/>
          <a:p>
            <a:pPr marL="0" indent="0">
              <a:lnSpc>
                <a:spcPct val="112000"/>
              </a:lnSpc>
              <a:buNone/>
            </a:pPr>
            <a:r>
              <a:rPr lang="en-US" sz="1250" dirty="0">
                <a:solidFill>
                  <a:srgbClr val="DCDEEF"/>
                </a:solidFill>
                <a:latin typeface="Inter" pitchFamily="34" charset="0"/>
                <a:ea typeface="Inter" pitchFamily="34" charset="-122"/>
                <a:cs typeface="Inter" pitchFamily="34" charset="-120"/>
              </a:rPr>
              <a:t>Verify receipts and prevent duplicate payments</a:t>
            </a:r>
            <a:endParaRPr lang="en-US" sz="1250" dirty="0"/>
          </a:p>
        </p:txBody>
      </p:sp>
      <p:sp>
        <p:nvSpPr>
          <p:cNvPr id="25" name="Shape 20"/>
          <p:cNvSpPr/>
          <p:nvPr/>
        </p:nvSpPr>
        <p:spPr>
          <a:xfrm>
            <a:off x="7818120" y="5074920"/>
            <a:ext cx="566928" cy="566928"/>
          </a:xfrm>
          <a:prstGeom prst="roundRect">
            <a:avLst>
              <a:gd name="adj" fmla="val 19355"/>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26" name="Image 3" descr="preencoded.png"/>
          <p:cNvPicPr>
            <a:picLocks noChangeAspect="1"/>
          </p:cNvPicPr>
          <p:nvPr/>
        </p:nvPicPr>
        <p:blipFill>
          <a:blip r:embed="rId6"/>
          <a:stretch>
            <a:fillRect/>
          </a:stretch>
        </p:blipFill>
        <p:spPr>
          <a:xfrm>
            <a:off x="7965521" y="5222321"/>
            <a:ext cx="272125" cy="272125"/>
          </a:xfrm>
          <a:prstGeom prst="rect">
            <a:avLst/>
          </a:prstGeom>
        </p:spPr>
      </p:pic>
      <p:sp>
        <p:nvSpPr>
          <p:cNvPr id="27" name="Text 21"/>
          <p:cNvSpPr/>
          <p:nvPr/>
        </p:nvSpPr>
        <p:spPr>
          <a:xfrm>
            <a:off x="8531352" y="5038344"/>
            <a:ext cx="2926080" cy="658368"/>
          </a:xfrm>
          <a:prstGeom prst="rect">
            <a:avLst/>
          </a:prstGeom>
          <a:noFill/>
          <a:ln/>
        </p:spPr>
        <p:txBody>
          <a:bodyPr wrap="square" lIns="0" tIns="0" rIns="0" bIns="0" rtlCol="0" anchor="ctr"/>
          <a:lstStyle/>
          <a:p>
            <a:pPr marL="0" indent="0">
              <a:lnSpc>
                <a:spcPct val="112000"/>
              </a:lnSpc>
              <a:buNone/>
            </a:pPr>
            <a:r>
              <a:rPr lang="en-US" sz="1250" dirty="0">
                <a:solidFill>
                  <a:srgbClr val="DCDEEF"/>
                </a:solidFill>
                <a:latin typeface="Inter" pitchFamily="34" charset="0"/>
                <a:ea typeface="Inter" pitchFamily="34" charset="-122"/>
                <a:cs typeface="Inter" pitchFamily="34" charset="-120"/>
              </a:rPr>
              <a:t>Assemble audit evidence for every case</a:t>
            </a:r>
            <a:endParaRPr lang="en-US" sz="1250" dirty="0"/>
          </a:p>
        </p:txBody>
      </p:sp>
      <p:pic>
        <p:nvPicPr>
          <p:cNvPr id="28" name="Image 4" descr="/tmp/build/assets/logo_color_t.png"/>
          <p:cNvPicPr>
            <a:picLocks noChangeAspect="1"/>
          </p:cNvPicPr>
          <p:nvPr/>
        </p:nvPicPr>
        <p:blipFill>
          <a:blip r:embed="rId7"/>
          <a:stretch>
            <a:fillRect/>
          </a:stretch>
        </p:blipFill>
        <p:spPr>
          <a:xfrm>
            <a:off x="566928" y="6400800"/>
            <a:ext cx="836127" cy="219456"/>
          </a:xfrm>
          <a:prstGeom prst="rect">
            <a:avLst/>
          </a:prstGeom>
        </p:spPr>
      </p:pic>
      <p:sp>
        <p:nvSpPr>
          <p:cNvPr id="29" name="Text 22"/>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7C8194"/>
                </a:solidFill>
                <a:latin typeface="JetBrains Mono" pitchFamily="34" charset="0"/>
                <a:ea typeface="JetBrains Mono" pitchFamily="34" charset="-122"/>
                <a:cs typeface="JetBrains Mono" pitchFamily="34" charset="-120"/>
              </a:rPr>
              <a:t>02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3267E4"/>
                </a:solidFill>
                <a:latin typeface="JetBrains Mono" pitchFamily="34" charset="0"/>
                <a:ea typeface="JetBrains Mono" pitchFamily="34" charset="-122"/>
                <a:cs typeface="JetBrains Mono" pitchFamily="34" charset="-120"/>
              </a:rPr>
              <a:t>WHY NOW</a:t>
            </a:r>
            <a:endParaRPr lang="en-US" sz="1150" dirty="0"/>
          </a:p>
        </p:txBody>
      </p:sp>
      <p:sp>
        <p:nvSpPr>
          <p:cNvPr id="3" name="Text 1"/>
          <p:cNvSpPr/>
          <p:nvPr/>
        </p:nvSpPr>
        <p:spPr>
          <a:xfrm>
            <a:off x="566928" y="768096"/>
            <a:ext cx="11057839" cy="914400"/>
          </a:xfrm>
          <a:prstGeom prst="rect">
            <a:avLst/>
          </a:prstGeom>
          <a:noFill/>
          <a:ln/>
        </p:spPr>
        <p:txBody>
          <a:bodyPr wrap="square" lIns="0" tIns="0" rIns="0" bIns="0" rtlCol="0" anchor="ctr"/>
          <a:lstStyle/>
          <a:p>
            <a:pPr marL="0" indent="0">
              <a:lnSpc>
                <a:spcPct val="102000"/>
              </a:lnSpc>
              <a:buNone/>
            </a:pPr>
            <a:r>
              <a:rPr lang="en-US" sz="3000" b="1" dirty="0">
                <a:solidFill>
                  <a:srgbClr val="1B1E33"/>
                </a:solidFill>
                <a:latin typeface="Outfit" pitchFamily="34" charset="0"/>
                <a:ea typeface="Outfit" pitchFamily="34" charset="-122"/>
                <a:cs typeface="Outfit" pitchFamily="34" charset="-120"/>
              </a:rPr>
              <a:t>Three shifts make AP autopilot possible now</a:t>
            </a:r>
            <a:endParaRPr lang="en-US" sz="3000" dirty="0"/>
          </a:p>
        </p:txBody>
      </p:sp>
      <p:sp>
        <p:nvSpPr>
          <p:cNvPr id="4" name="Shape 2"/>
          <p:cNvSpPr/>
          <p:nvPr/>
        </p:nvSpPr>
        <p:spPr>
          <a:xfrm>
            <a:off x="566928" y="1874520"/>
            <a:ext cx="3411626" cy="3383280"/>
          </a:xfrm>
          <a:prstGeom prst="roundRect">
            <a:avLst>
              <a:gd name="adj" fmla="val 3784"/>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5" name="Shape 3"/>
          <p:cNvSpPr/>
          <p:nvPr/>
        </p:nvSpPr>
        <p:spPr>
          <a:xfrm>
            <a:off x="932688" y="2240280"/>
            <a:ext cx="749808" cy="749808"/>
          </a:xfrm>
          <a:prstGeom prst="roundRect">
            <a:avLst>
              <a:gd name="adj" fmla="val 14634"/>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6" name="Image 0" descr="preencoded.png"/>
          <p:cNvPicPr>
            <a:picLocks noChangeAspect="1"/>
          </p:cNvPicPr>
          <p:nvPr/>
        </p:nvPicPr>
        <p:blipFill>
          <a:blip r:embed="rId3"/>
          <a:stretch>
            <a:fillRect/>
          </a:stretch>
        </p:blipFill>
        <p:spPr>
          <a:xfrm>
            <a:off x="1127638" y="2435230"/>
            <a:ext cx="359908" cy="359908"/>
          </a:xfrm>
          <a:prstGeom prst="rect">
            <a:avLst/>
          </a:prstGeom>
        </p:spPr>
      </p:pic>
      <p:sp>
        <p:nvSpPr>
          <p:cNvPr id="7" name="Text 4"/>
          <p:cNvSpPr/>
          <p:nvPr/>
        </p:nvSpPr>
        <p:spPr>
          <a:xfrm>
            <a:off x="932688" y="3154680"/>
            <a:ext cx="2680106" cy="685800"/>
          </a:xfrm>
          <a:prstGeom prst="rect">
            <a:avLst/>
          </a:prstGeom>
          <a:noFill/>
          <a:ln/>
        </p:spPr>
        <p:txBody>
          <a:bodyPr wrap="square" lIns="0" tIns="0" rIns="0" bIns="0" rtlCol="0" anchor="ctr"/>
          <a:lstStyle/>
          <a:p>
            <a:pPr marL="0" indent="0">
              <a:lnSpc>
                <a:spcPct val="102000"/>
              </a:lnSpc>
              <a:buNone/>
            </a:pPr>
            <a:r>
              <a:rPr lang="en-US" sz="1800" b="1" dirty="0">
                <a:solidFill>
                  <a:srgbClr val="1B1E33"/>
                </a:solidFill>
                <a:latin typeface="Outfit" pitchFamily="34" charset="0"/>
                <a:ea typeface="Outfit" pitchFamily="34" charset="-122"/>
                <a:cs typeface="Outfit" pitchFamily="34" charset="-120"/>
              </a:rPr>
              <a:t>Machines can read finance</a:t>
            </a:r>
            <a:endParaRPr lang="en-US" sz="1800" dirty="0"/>
          </a:p>
        </p:txBody>
      </p:sp>
      <p:sp>
        <p:nvSpPr>
          <p:cNvPr id="8" name="Text 5"/>
          <p:cNvSpPr/>
          <p:nvPr/>
        </p:nvSpPr>
        <p:spPr>
          <a:xfrm>
            <a:off x="932688" y="3886200"/>
            <a:ext cx="2680106" cy="1280160"/>
          </a:xfrm>
          <a:prstGeom prst="rect">
            <a:avLst/>
          </a:prstGeom>
          <a:noFill/>
          <a:ln/>
        </p:spPr>
        <p:txBody>
          <a:bodyPr wrap="square" lIns="0" tIns="0" rIns="0" bIns="0" rtlCol="0" anchor="ctr"/>
          <a:lstStyle/>
          <a:p>
            <a:pPr marL="0" indent="0">
              <a:lnSpc>
                <a:spcPct val="130000"/>
              </a:lnSpc>
              <a:buNone/>
            </a:pPr>
            <a:r>
              <a:rPr lang="en-US" sz="1300" dirty="0">
                <a:solidFill>
                  <a:srgbClr val="44485F"/>
                </a:solidFill>
                <a:latin typeface="Inter" pitchFamily="34" charset="0"/>
                <a:ea typeface="Inter" pitchFamily="34" charset="-122"/>
                <a:cs typeface="Inter" pitchFamily="34" charset="-120"/>
              </a:rPr>
              <a:t>LLMs interpret invoices, contracts, and vendor emails as unstructured text. No rigid templates required.</a:t>
            </a:r>
            <a:endParaRPr lang="en-US" sz="1300" dirty="0"/>
          </a:p>
        </p:txBody>
      </p:sp>
      <p:sp>
        <p:nvSpPr>
          <p:cNvPr id="9" name="Shape 6"/>
          <p:cNvSpPr/>
          <p:nvPr/>
        </p:nvSpPr>
        <p:spPr>
          <a:xfrm>
            <a:off x="4390034" y="1874520"/>
            <a:ext cx="3411626" cy="3383280"/>
          </a:xfrm>
          <a:prstGeom prst="roundRect">
            <a:avLst>
              <a:gd name="adj" fmla="val 3784"/>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10" name="Shape 7"/>
          <p:cNvSpPr/>
          <p:nvPr/>
        </p:nvSpPr>
        <p:spPr>
          <a:xfrm>
            <a:off x="4755794" y="2240280"/>
            <a:ext cx="749808" cy="749808"/>
          </a:xfrm>
          <a:prstGeom prst="roundRect">
            <a:avLst>
              <a:gd name="adj" fmla="val 14634"/>
            </a:avLst>
          </a:prstGeom>
          <a:solidFill>
            <a:srgbClr val="2EABFF"/>
          </a:solidFill>
          <a:ln/>
          <a:effectLst>
            <a:outerShdw blurRad="88900" dist="25400" dir="5400000" algn="bl" rotWithShape="0">
              <a:srgbClr val="222A45">
                <a:alpha val="18000"/>
              </a:srgbClr>
            </a:outerShdw>
          </a:effectLst>
        </p:spPr>
        <p:txBody>
          <a:bodyPr/>
          <a:lstStyle/>
          <a:p>
            <a:endParaRPr lang="en-US"/>
          </a:p>
        </p:txBody>
      </p:sp>
      <p:pic>
        <p:nvPicPr>
          <p:cNvPr id="11" name="Image 1" descr="preencoded.png"/>
          <p:cNvPicPr>
            <a:picLocks noChangeAspect="1"/>
          </p:cNvPicPr>
          <p:nvPr/>
        </p:nvPicPr>
        <p:blipFill>
          <a:blip r:embed="rId4"/>
          <a:stretch>
            <a:fillRect/>
          </a:stretch>
        </p:blipFill>
        <p:spPr>
          <a:xfrm>
            <a:off x="4950744" y="2435230"/>
            <a:ext cx="359908" cy="359908"/>
          </a:xfrm>
          <a:prstGeom prst="rect">
            <a:avLst/>
          </a:prstGeom>
        </p:spPr>
      </p:pic>
      <p:sp>
        <p:nvSpPr>
          <p:cNvPr id="12" name="Text 8"/>
          <p:cNvSpPr/>
          <p:nvPr/>
        </p:nvSpPr>
        <p:spPr>
          <a:xfrm>
            <a:off x="4755794" y="3154680"/>
            <a:ext cx="2680106" cy="685800"/>
          </a:xfrm>
          <a:prstGeom prst="rect">
            <a:avLst/>
          </a:prstGeom>
          <a:noFill/>
          <a:ln/>
        </p:spPr>
        <p:txBody>
          <a:bodyPr wrap="square" lIns="0" tIns="0" rIns="0" bIns="0" rtlCol="0" anchor="ctr"/>
          <a:lstStyle/>
          <a:p>
            <a:pPr marL="0" indent="0">
              <a:lnSpc>
                <a:spcPct val="102000"/>
              </a:lnSpc>
              <a:buNone/>
            </a:pPr>
            <a:r>
              <a:rPr lang="en-US" sz="1800" b="1" dirty="0">
                <a:solidFill>
                  <a:srgbClr val="1B1E33"/>
                </a:solidFill>
                <a:latin typeface="Outfit" pitchFamily="34" charset="0"/>
                <a:ea typeface="Outfit" pitchFamily="34" charset="-122"/>
                <a:cs typeface="Outfit" pitchFamily="34" charset="-120"/>
              </a:rPr>
              <a:t>Systems are connected</a:t>
            </a:r>
            <a:endParaRPr lang="en-US" sz="1800" dirty="0"/>
          </a:p>
        </p:txBody>
      </p:sp>
      <p:sp>
        <p:nvSpPr>
          <p:cNvPr id="13" name="Text 9"/>
          <p:cNvSpPr/>
          <p:nvPr/>
        </p:nvSpPr>
        <p:spPr>
          <a:xfrm>
            <a:off x="4755794" y="3886200"/>
            <a:ext cx="2680106" cy="1280160"/>
          </a:xfrm>
          <a:prstGeom prst="rect">
            <a:avLst/>
          </a:prstGeom>
          <a:noFill/>
          <a:ln/>
        </p:spPr>
        <p:txBody>
          <a:bodyPr wrap="square" lIns="0" tIns="0" rIns="0" bIns="0" rtlCol="0" anchor="ctr"/>
          <a:lstStyle/>
          <a:p>
            <a:pPr marL="0" indent="0">
              <a:lnSpc>
                <a:spcPct val="130000"/>
              </a:lnSpc>
              <a:buNone/>
            </a:pPr>
            <a:r>
              <a:rPr lang="en-US" sz="1300" dirty="0">
                <a:solidFill>
                  <a:srgbClr val="44485F"/>
                </a:solidFill>
                <a:latin typeface="Inter" pitchFamily="34" charset="0"/>
                <a:ea typeface="Inter" pitchFamily="34" charset="-122"/>
                <a:cs typeface="Inter" pitchFamily="34" charset="-120"/>
              </a:rPr>
              <a:t>ERPs, procurement, warehouse systems, and bank feeds now expose the data needed to reason across systems.</a:t>
            </a:r>
            <a:endParaRPr lang="en-US" sz="1300" dirty="0"/>
          </a:p>
        </p:txBody>
      </p:sp>
      <p:sp>
        <p:nvSpPr>
          <p:cNvPr id="14" name="Shape 10"/>
          <p:cNvSpPr/>
          <p:nvPr/>
        </p:nvSpPr>
        <p:spPr>
          <a:xfrm>
            <a:off x="8213141" y="1874520"/>
            <a:ext cx="3411626" cy="3383280"/>
          </a:xfrm>
          <a:prstGeom prst="roundRect">
            <a:avLst>
              <a:gd name="adj" fmla="val 3784"/>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15" name="Shape 11"/>
          <p:cNvSpPr/>
          <p:nvPr/>
        </p:nvSpPr>
        <p:spPr>
          <a:xfrm>
            <a:off x="8578901" y="2240280"/>
            <a:ext cx="749808" cy="749808"/>
          </a:xfrm>
          <a:prstGeom prst="roundRect">
            <a:avLst>
              <a:gd name="adj" fmla="val 14634"/>
            </a:avLst>
          </a:prstGeom>
          <a:solidFill>
            <a:srgbClr val="00277F"/>
          </a:solidFill>
          <a:ln/>
          <a:effectLst>
            <a:outerShdw blurRad="88900" dist="25400" dir="5400000" algn="bl" rotWithShape="0">
              <a:srgbClr val="222A45">
                <a:alpha val="18000"/>
              </a:srgbClr>
            </a:outerShdw>
          </a:effectLst>
        </p:spPr>
        <p:txBody>
          <a:bodyPr/>
          <a:lstStyle/>
          <a:p>
            <a:endParaRPr lang="en-US"/>
          </a:p>
        </p:txBody>
      </p:sp>
      <p:pic>
        <p:nvPicPr>
          <p:cNvPr id="16" name="Image 2" descr="preencoded.png"/>
          <p:cNvPicPr>
            <a:picLocks noChangeAspect="1"/>
          </p:cNvPicPr>
          <p:nvPr/>
        </p:nvPicPr>
        <p:blipFill>
          <a:blip r:embed="rId5"/>
          <a:stretch>
            <a:fillRect/>
          </a:stretch>
        </p:blipFill>
        <p:spPr>
          <a:xfrm>
            <a:off x="8773851" y="2435230"/>
            <a:ext cx="359908" cy="359908"/>
          </a:xfrm>
          <a:prstGeom prst="rect">
            <a:avLst/>
          </a:prstGeom>
        </p:spPr>
      </p:pic>
      <p:sp>
        <p:nvSpPr>
          <p:cNvPr id="17" name="Text 12"/>
          <p:cNvSpPr/>
          <p:nvPr/>
        </p:nvSpPr>
        <p:spPr>
          <a:xfrm>
            <a:off x="8578901" y="3154680"/>
            <a:ext cx="2680106" cy="685800"/>
          </a:xfrm>
          <a:prstGeom prst="rect">
            <a:avLst/>
          </a:prstGeom>
          <a:noFill/>
          <a:ln/>
        </p:spPr>
        <p:txBody>
          <a:bodyPr wrap="square" lIns="0" tIns="0" rIns="0" bIns="0" rtlCol="0" anchor="ctr"/>
          <a:lstStyle/>
          <a:p>
            <a:pPr marL="0" indent="0">
              <a:lnSpc>
                <a:spcPct val="102000"/>
              </a:lnSpc>
              <a:buNone/>
            </a:pPr>
            <a:r>
              <a:rPr lang="en-US" sz="1800" b="1" dirty="0">
                <a:solidFill>
                  <a:srgbClr val="1B1E33"/>
                </a:solidFill>
                <a:latin typeface="Outfit" pitchFamily="34" charset="0"/>
                <a:ea typeface="Outfit" pitchFamily="34" charset="-122"/>
                <a:cs typeface="Outfit" pitchFamily="34" charset="-120"/>
              </a:rPr>
              <a:t>Leaders want execution</a:t>
            </a:r>
            <a:endParaRPr lang="en-US" sz="1800" dirty="0"/>
          </a:p>
        </p:txBody>
      </p:sp>
      <p:sp>
        <p:nvSpPr>
          <p:cNvPr id="18" name="Text 13"/>
          <p:cNvSpPr/>
          <p:nvPr/>
        </p:nvSpPr>
        <p:spPr>
          <a:xfrm>
            <a:off x="8578901" y="3886200"/>
            <a:ext cx="2680106" cy="1280160"/>
          </a:xfrm>
          <a:prstGeom prst="rect">
            <a:avLst/>
          </a:prstGeom>
          <a:noFill/>
          <a:ln/>
        </p:spPr>
        <p:txBody>
          <a:bodyPr wrap="square" lIns="0" tIns="0" rIns="0" bIns="0" rtlCol="0" anchor="ctr"/>
          <a:lstStyle/>
          <a:p>
            <a:pPr marL="0" indent="0">
              <a:lnSpc>
                <a:spcPct val="130000"/>
              </a:lnSpc>
              <a:buNone/>
            </a:pPr>
            <a:r>
              <a:rPr lang="en-US" sz="1300" dirty="0">
                <a:solidFill>
                  <a:srgbClr val="44485F"/>
                </a:solidFill>
                <a:latin typeface="Inter" pitchFamily="34" charset="0"/>
                <a:ea typeface="Inter" pitchFamily="34" charset="-122"/>
                <a:cs typeface="Inter" pitchFamily="34" charset="-120"/>
              </a:rPr>
              <a:t>Fraud risk, labor constraints, and approval bottlenecks shifted demand from better workflows to real operating automation.</a:t>
            </a:r>
            <a:endParaRPr lang="en-US" sz="1300" dirty="0"/>
          </a:p>
        </p:txBody>
      </p:sp>
      <p:sp>
        <p:nvSpPr>
          <p:cNvPr id="19" name="Text 14"/>
          <p:cNvSpPr/>
          <p:nvPr/>
        </p:nvSpPr>
        <p:spPr>
          <a:xfrm>
            <a:off x="566928" y="5577840"/>
            <a:ext cx="11057839" cy="457200"/>
          </a:xfrm>
          <a:prstGeom prst="rect">
            <a:avLst/>
          </a:prstGeom>
          <a:noFill/>
          <a:ln/>
        </p:spPr>
        <p:txBody>
          <a:bodyPr wrap="square" lIns="0" tIns="0" rIns="0" bIns="0" rtlCol="0" anchor="ctr"/>
          <a:lstStyle/>
          <a:p>
            <a:pPr marL="0" indent="0" algn="ctr">
              <a:buNone/>
            </a:pPr>
            <a:r>
              <a:rPr lang="en-US" sz="1400" i="1" dirty="0">
                <a:solidFill>
                  <a:srgbClr val="0E0C36"/>
                </a:solidFill>
                <a:latin typeface="Inter" pitchFamily="34" charset="0"/>
                <a:ea typeface="Inter" pitchFamily="34" charset="-122"/>
                <a:cs typeface="Inter" pitchFamily="34" charset="-120"/>
              </a:rPr>
              <a:t>Capability, data access, and market readiness converge for the first time. The window is open now.</a:t>
            </a:r>
            <a:endParaRPr lang="en-US" sz="1400" dirty="0"/>
          </a:p>
        </p:txBody>
      </p:sp>
      <p:pic>
        <p:nvPicPr>
          <p:cNvPr id="20" name="Image 3" descr="/tmp/build/assets/logo_color_t.png"/>
          <p:cNvPicPr>
            <a:picLocks noChangeAspect="1"/>
          </p:cNvPicPr>
          <p:nvPr/>
        </p:nvPicPr>
        <p:blipFill>
          <a:blip r:embed="rId6"/>
          <a:stretch>
            <a:fillRect/>
          </a:stretch>
        </p:blipFill>
        <p:spPr>
          <a:xfrm>
            <a:off x="566928" y="6400800"/>
            <a:ext cx="836127" cy="219456"/>
          </a:xfrm>
          <a:prstGeom prst="rect">
            <a:avLst/>
          </a:prstGeom>
        </p:spPr>
      </p:pic>
      <p:sp>
        <p:nvSpPr>
          <p:cNvPr id="21" name="Text 15"/>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7C8194"/>
                </a:solidFill>
                <a:latin typeface="JetBrains Mono" pitchFamily="34" charset="0"/>
                <a:ea typeface="JetBrains Mono" pitchFamily="34" charset="-122"/>
                <a:cs typeface="JetBrains Mono" pitchFamily="34" charset="-120"/>
              </a:rPr>
              <a:t>03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E0C36"/>
        </a:solidFill>
        <a:effectLst/>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2EECDB"/>
                </a:solidFill>
                <a:latin typeface="JetBrains Mono" pitchFamily="34" charset="0"/>
                <a:ea typeface="JetBrains Mono" pitchFamily="34" charset="-122"/>
                <a:cs typeface="JetBrains Mono" pitchFamily="34" charset="-120"/>
              </a:rPr>
              <a:t>WHAT WE BUILT</a:t>
            </a:r>
            <a:endParaRPr lang="en-US" sz="1150" dirty="0"/>
          </a:p>
        </p:txBody>
      </p:sp>
      <p:sp>
        <p:nvSpPr>
          <p:cNvPr id="3" name="Text 1"/>
          <p:cNvSpPr/>
          <p:nvPr/>
        </p:nvSpPr>
        <p:spPr>
          <a:xfrm>
            <a:off x="566928" y="768096"/>
            <a:ext cx="11057839" cy="731520"/>
          </a:xfrm>
          <a:prstGeom prst="rect">
            <a:avLst/>
          </a:prstGeom>
          <a:noFill/>
          <a:ln/>
        </p:spPr>
        <p:txBody>
          <a:bodyPr wrap="square" lIns="0" tIns="0" rIns="0" bIns="0" rtlCol="0" anchor="ctr"/>
          <a:lstStyle/>
          <a:p>
            <a:pPr marL="0" indent="0">
              <a:buNone/>
            </a:pPr>
            <a:r>
              <a:rPr lang="en-US" sz="3000" b="1" dirty="0">
                <a:solidFill>
                  <a:srgbClr val="FFFFFF"/>
                </a:solidFill>
                <a:latin typeface="Outfit" pitchFamily="34" charset="0"/>
                <a:ea typeface="Outfit" pitchFamily="34" charset="-122"/>
                <a:cs typeface="Outfit" pitchFamily="34" charset="-120"/>
              </a:rPr>
              <a:t>One closed loop runs on every invoice</a:t>
            </a:r>
            <a:endParaRPr lang="en-US" sz="3000" dirty="0"/>
          </a:p>
        </p:txBody>
      </p:sp>
      <p:sp>
        <p:nvSpPr>
          <p:cNvPr id="4" name="Text 2"/>
          <p:cNvSpPr/>
          <p:nvPr/>
        </p:nvSpPr>
        <p:spPr>
          <a:xfrm>
            <a:off x="566928" y="1554480"/>
            <a:ext cx="10241280" cy="640080"/>
          </a:xfrm>
          <a:prstGeom prst="rect">
            <a:avLst/>
          </a:prstGeom>
          <a:noFill/>
          <a:ln/>
        </p:spPr>
        <p:txBody>
          <a:bodyPr wrap="square" lIns="0" tIns="0" rIns="0" bIns="0" rtlCol="0" anchor="ctr"/>
          <a:lstStyle/>
          <a:p>
            <a:pPr marL="0" indent="0">
              <a:lnSpc>
                <a:spcPct val="125000"/>
              </a:lnSpc>
              <a:buNone/>
            </a:pPr>
            <a:r>
              <a:rPr lang="en-US" sz="1400" dirty="0">
                <a:solidFill>
                  <a:srgbClr val="C2C5E4"/>
                </a:solidFill>
                <a:latin typeface="Inter" pitchFamily="34" charset="0"/>
                <a:ea typeface="Inter" pitchFamily="34" charset="-122"/>
                <a:cs typeface="Inter" pitchFamily="34" charset="-120"/>
              </a:rPr>
              <a:t>Listra is the control layer, not a workflow tool. It assumes system-led resolution by default and pulls a human in only when policy requires it.</a:t>
            </a:r>
            <a:endParaRPr lang="en-US" sz="1400" dirty="0"/>
          </a:p>
        </p:txBody>
      </p:sp>
      <p:sp>
        <p:nvSpPr>
          <p:cNvPr id="5" name="Shape 3"/>
          <p:cNvSpPr/>
          <p:nvPr/>
        </p:nvSpPr>
        <p:spPr>
          <a:xfrm>
            <a:off x="566928" y="2395728"/>
            <a:ext cx="2531288" cy="1591056"/>
          </a:xfrm>
          <a:prstGeom prst="roundRect">
            <a:avLst>
              <a:gd name="adj" fmla="val 8667"/>
            </a:avLst>
          </a:prstGeom>
          <a:solidFill>
            <a:srgbClr val="171534"/>
          </a:solidFill>
          <a:ln w="12700">
            <a:solidFill>
              <a:srgbClr val="2A2A55"/>
            </a:solidFill>
            <a:prstDash val="solid"/>
          </a:ln>
        </p:spPr>
        <p:txBody>
          <a:bodyPr/>
          <a:lstStyle/>
          <a:p>
            <a:endParaRPr lang="en-US"/>
          </a:p>
        </p:txBody>
      </p:sp>
      <p:sp>
        <p:nvSpPr>
          <p:cNvPr id="6" name="Shape 4"/>
          <p:cNvSpPr/>
          <p:nvPr/>
        </p:nvSpPr>
        <p:spPr>
          <a:xfrm>
            <a:off x="804672" y="2633472"/>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7" name="Image 0" descr="preencoded.png"/>
          <p:cNvPicPr>
            <a:picLocks noChangeAspect="1"/>
          </p:cNvPicPr>
          <p:nvPr/>
        </p:nvPicPr>
        <p:blipFill>
          <a:blip r:embed="rId3"/>
          <a:stretch>
            <a:fillRect/>
          </a:stretch>
        </p:blipFill>
        <p:spPr>
          <a:xfrm>
            <a:off x="947318" y="2776118"/>
            <a:ext cx="263347" cy="263347"/>
          </a:xfrm>
          <a:prstGeom prst="rect">
            <a:avLst/>
          </a:prstGeom>
        </p:spPr>
      </p:pic>
      <p:sp>
        <p:nvSpPr>
          <p:cNvPr id="8" name="Text 5"/>
          <p:cNvSpPr/>
          <p:nvPr/>
        </p:nvSpPr>
        <p:spPr>
          <a:xfrm>
            <a:off x="2458136" y="2578608"/>
            <a:ext cx="457200" cy="274320"/>
          </a:xfrm>
          <a:prstGeom prst="rect">
            <a:avLst/>
          </a:prstGeom>
          <a:noFill/>
          <a:ln/>
        </p:spPr>
        <p:txBody>
          <a:bodyPr wrap="square" lIns="0" tIns="0" rIns="0" bIns="0" rtlCol="0" anchor="ctr"/>
          <a:lstStyle/>
          <a:p>
            <a:pPr marL="0" indent="0" algn="r">
              <a:buNone/>
            </a:pPr>
            <a:r>
              <a:rPr lang="en-US" sz="1100" b="1" dirty="0">
                <a:solidFill>
                  <a:srgbClr val="6E73A6"/>
                </a:solidFill>
                <a:latin typeface="JetBrains Mono" pitchFamily="34" charset="0"/>
                <a:ea typeface="JetBrains Mono" pitchFamily="34" charset="-122"/>
                <a:cs typeface="JetBrains Mono" pitchFamily="34" charset="-120"/>
              </a:rPr>
              <a:t>1</a:t>
            </a:r>
            <a:endParaRPr lang="en-US" sz="1100" dirty="0"/>
          </a:p>
        </p:txBody>
      </p:sp>
      <p:sp>
        <p:nvSpPr>
          <p:cNvPr id="9" name="Text 6"/>
          <p:cNvSpPr/>
          <p:nvPr/>
        </p:nvSpPr>
        <p:spPr>
          <a:xfrm>
            <a:off x="804672" y="3236976"/>
            <a:ext cx="2074088" cy="292608"/>
          </a:xfrm>
          <a:prstGeom prst="rect">
            <a:avLst/>
          </a:prstGeom>
          <a:noFill/>
          <a:ln/>
        </p:spPr>
        <p:txBody>
          <a:bodyPr wrap="square" lIns="0" tIns="0" rIns="0" bIns="0" rtlCol="0" anchor="ctr"/>
          <a:lstStyle/>
          <a:p>
            <a:pPr marL="0" indent="0">
              <a:buNone/>
            </a:pPr>
            <a:r>
              <a:rPr lang="en-US" sz="1450" b="1" dirty="0">
                <a:solidFill>
                  <a:srgbClr val="FFFFFF"/>
                </a:solidFill>
                <a:latin typeface="Outfit" pitchFamily="34" charset="0"/>
                <a:ea typeface="Outfit" pitchFamily="34" charset="-122"/>
                <a:cs typeface="Outfit" pitchFamily="34" charset="-120"/>
              </a:rPr>
              <a:t>Observe</a:t>
            </a:r>
            <a:endParaRPr lang="en-US" sz="1450" dirty="0"/>
          </a:p>
        </p:txBody>
      </p:sp>
      <p:sp>
        <p:nvSpPr>
          <p:cNvPr id="10" name="Text 7"/>
          <p:cNvSpPr/>
          <p:nvPr/>
        </p:nvSpPr>
        <p:spPr>
          <a:xfrm>
            <a:off x="804672" y="3493008"/>
            <a:ext cx="2119808" cy="274320"/>
          </a:xfrm>
          <a:prstGeom prst="rect">
            <a:avLst/>
          </a:prstGeom>
          <a:noFill/>
          <a:ln/>
        </p:spPr>
        <p:txBody>
          <a:bodyPr wrap="square" lIns="0" tIns="0" rIns="0" bIns="0" rtlCol="0" anchor="t"/>
          <a:lstStyle/>
          <a:p>
            <a:pPr marL="0" indent="0">
              <a:lnSpc>
                <a:spcPct val="105000"/>
              </a:lnSpc>
              <a:buNone/>
            </a:pPr>
            <a:r>
              <a:rPr lang="en-US" sz="950" dirty="0">
                <a:solidFill>
                  <a:srgbClr val="AEB2D8"/>
                </a:solidFill>
                <a:latin typeface="Inter" pitchFamily="34" charset="0"/>
                <a:ea typeface="Inter" pitchFamily="34" charset="-122"/>
                <a:cs typeface="Inter" pitchFamily="34" charset="-120"/>
              </a:rPr>
              <a:t>Monitor inboxes, ERPs, and vendor channels for events that need action</a:t>
            </a:r>
            <a:endParaRPr lang="en-US" sz="950" dirty="0"/>
          </a:p>
        </p:txBody>
      </p:sp>
      <p:sp>
        <p:nvSpPr>
          <p:cNvPr id="11" name="Shape 8"/>
          <p:cNvSpPr/>
          <p:nvPr/>
        </p:nvSpPr>
        <p:spPr>
          <a:xfrm>
            <a:off x="3409112" y="2395728"/>
            <a:ext cx="2531288" cy="1591056"/>
          </a:xfrm>
          <a:prstGeom prst="roundRect">
            <a:avLst>
              <a:gd name="adj" fmla="val 8667"/>
            </a:avLst>
          </a:prstGeom>
          <a:solidFill>
            <a:srgbClr val="171534"/>
          </a:solidFill>
          <a:ln w="12700">
            <a:solidFill>
              <a:srgbClr val="2A2A55"/>
            </a:solidFill>
            <a:prstDash val="solid"/>
          </a:ln>
        </p:spPr>
        <p:txBody>
          <a:bodyPr/>
          <a:lstStyle/>
          <a:p>
            <a:endParaRPr lang="en-US"/>
          </a:p>
        </p:txBody>
      </p:sp>
      <p:sp>
        <p:nvSpPr>
          <p:cNvPr id="12" name="Shape 9"/>
          <p:cNvSpPr/>
          <p:nvPr/>
        </p:nvSpPr>
        <p:spPr>
          <a:xfrm>
            <a:off x="3646856" y="2633472"/>
            <a:ext cx="548640" cy="548640"/>
          </a:xfrm>
          <a:prstGeom prst="roundRect">
            <a:avLst>
              <a:gd name="adj" fmla="val 20000"/>
            </a:avLst>
          </a:prstGeom>
          <a:solidFill>
            <a:srgbClr val="2EABFF"/>
          </a:solidFill>
          <a:ln/>
          <a:effectLst>
            <a:outerShdw blurRad="88900" dist="25400" dir="5400000" algn="bl" rotWithShape="0">
              <a:srgbClr val="222A45">
                <a:alpha val="18000"/>
              </a:srgbClr>
            </a:outerShdw>
          </a:effectLst>
        </p:spPr>
        <p:txBody>
          <a:bodyPr/>
          <a:lstStyle/>
          <a:p>
            <a:endParaRPr lang="en-US"/>
          </a:p>
        </p:txBody>
      </p:sp>
      <p:pic>
        <p:nvPicPr>
          <p:cNvPr id="13" name="Image 1" descr="preencoded.png"/>
          <p:cNvPicPr>
            <a:picLocks noChangeAspect="1"/>
          </p:cNvPicPr>
          <p:nvPr/>
        </p:nvPicPr>
        <p:blipFill>
          <a:blip r:embed="rId4"/>
          <a:stretch>
            <a:fillRect/>
          </a:stretch>
        </p:blipFill>
        <p:spPr>
          <a:xfrm>
            <a:off x="3789502" y="2776118"/>
            <a:ext cx="263347" cy="263347"/>
          </a:xfrm>
          <a:prstGeom prst="rect">
            <a:avLst/>
          </a:prstGeom>
        </p:spPr>
      </p:pic>
      <p:sp>
        <p:nvSpPr>
          <p:cNvPr id="14" name="Text 10"/>
          <p:cNvSpPr/>
          <p:nvPr/>
        </p:nvSpPr>
        <p:spPr>
          <a:xfrm>
            <a:off x="5300320" y="2578608"/>
            <a:ext cx="457200" cy="274320"/>
          </a:xfrm>
          <a:prstGeom prst="rect">
            <a:avLst/>
          </a:prstGeom>
          <a:noFill/>
          <a:ln/>
        </p:spPr>
        <p:txBody>
          <a:bodyPr wrap="square" lIns="0" tIns="0" rIns="0" bIns="0" rtlCol="0" anchor="ctr"/>
          <a:lstStyle/>
          <a:p>
            <a:pPr marL="0" indent="0" algn="r">
              <a:buNone/>
            </a:pPr>
            <a:r>
              <a:rPr lang="en-US" sz="1100" b="1" dirty="0">
                <a:solidFill>
                  <a:srgbClr val="6E73A6"/>
                </a:solidFill>
                <a:latin typeface="JetBrains Mono" pitchFamily="34" charset="0"/>
                <a:ea typeface="JetBrains Mono" pitchFamily="34" charset="-122"/>
                <a:cs typeface="JetBrains Mono" pitchFamily="34" charset="-120"/>
              </a:rPr>
              <a:t>2</a:t>
            </a:r>
            <a:endParaRPr lang="en-US" sz="1100" dirty="0"/>
          </a:p>
        </p:txBody>
      </p:sp>
      <p:sp>
        <p:nvSpPr>
          <p:cNvPr id="15" name="Text 11"/>
          <p:cNvSpPr/>
          <p:nvPr/>
        </p:nvSpPr>
        <p:spPr>
          <a:xfrm>
            <a:off x="3646856" y="3236976"/>
            <a:ext cx="2074088" cy="292608"/>
          </a:xfrm>
          <a:prstGeom prst="rect">
            <a:avLst/>
          </a:prstGeom>
          <a:noFill/>
          <a:ln/>
        </p:spPr>
        <p:txBody>
          <a:bodyPr wrap="square" lIns="0" tIns="0" rIns="0" bIns="0" rtlCol="0" anchor="ctr"/>
          <a:lstStyle/>
          <a:p>
            <a:pPr marL="0" indent="0">
              <a:buNone/>
            </a:pPr>
            <a:r>
              <a:rPr lang="en-US" sz="1450" b="1" dirty="0">
                <a:solidFill>
                  <a:srgbClr val="FFFFFF"/>
                </a:solidFill>
                <a:latin typeface="Outfit" pitchFamily="34" charset="0"/>
                <a:ea typeface="Outfit" pitchFamily="34" charset="-122"/>
                <a:cs typeface="Outfit" pitchFamily="34" charset="-120"/>
              </a:rPr>
              <a:t>Ingest</a:t>
            </a:r>
            <a:endParaRPr lang="en-US" sz="1450" dirty="0"/>
          </a:p>
        </p:txBody>
      </p:sp>
      <p:sp>
        <p:nvSpPr>
          <p:cNvPr id="16" name="Text 12"/>
          <p:cNvSpPr/>
          <p:nvPr/>
        </p:nvSpPr>
        <p:spPr>
          <a:xfrm>
            <a:off x="3646856" y="3493008"/>
            <a:ext cx="2119808" cy="274320"/>
          </a:xfrm>
          <a:prstGeom prst="rect">
            <a:avLst/>
          </a:prstGeom>
          <a:noFill/>
          <a:ln/>
        </p:spPr>
        <p:txBody>
          <a:bodyPr wrap="square" lIns="0" tIns="0" rIns="0" bIns="0" rtlCol="0" anchor="t"/>
          <a:lstStyle/>
          <a:p>
            <a:pPr marL="0" indent="0">
              <a:lnSpc>
                <a:spcPct val="105000"/>
              </a:lnSpc>
              <a:buNone/>
            </a:pPr>
            <a:r>
              <a:rPr lang="en-US" sz="950" dirty="0">
                <a:solidFill>
                  <a:srgbClr val="AEB2D8"/>
                </a:solidFill>
                <a:latin typeface="Inter" pitchFamily="34" charset="0"/>
                <a:ea typeface="Inter" pitchFamily="34" charset="-122"/>
                <a:cs typeface="Inter" pitchFamily="34" charset="-120"/>
              </a:rPr>
              <a:t>Capture invoices from any source and pull POs, GRs, and contracts</a:t>
            </a:r>
            <a:endParaRPr lang="en-US" sz="950" dirty="0"/>
          </a:p>
        </p:txBody>
      </p:sp>
      <p:sp>
        <p:nvSpPr>
          <p:cNvPr id="17" name="Shape 13"/>
          <p:cNvSpPr/>
          <p:nvPr/>
        </p:nvSpPr>
        <p:spPr>
          <a:xfrm>
            <a:off x="6251296" y="2395728"/>
            <a:ext cx="2531288" cy="1591056"/>
          </a:xfrm>
          <a:prstGeom prst="roundRect">
            <a:avLst>
              <a:gd name="adj" fmla="val 8667"/>
            </a:avLst>
          </a:prstGeom>
          <a:solidFill>
            <a:srgbClr val="171534"/>
          </a:solidFill>
          <a:ln w="12700">
            <a:solidFill>
              <a:srgbClr val="2A2A55"/>
            </a:solidFill>
            <a:prstDash val="solid"/>
          </a:ln>
        </p:spPr>
        <p:txBody>
          <a:bodyPr/>
          <a:lstStyle/>
          <a:p>
            <a:endParaRPr lang="en-US"/>
          </a:p>
        </p:txBody>
      </p:sp>
      <p:sp>
        <p:nvSpPr>
          <p:cNvPr id="18" name="Shape 14"/>
          <p:cNvSpPr/>
          <p:nvPr/>
        </p:nvSpPr>
        <p:spPr>
          <a:xfrm>
            <a:off x="6489040" y="2633472"/>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19" name="Image 2" descr="preencoded.png"/>
          <p:cNvPicPr>
            <a:picLocks noChangeAspect="1"/>
          </p:cNvPicPr>
          <p:nvPr/>
        </p:nvPicPr>
        <p:blipFill>
          <a:blip r:embed="rId5"/>
          <a:stretch>
            <a:fillRect/>
          </a:stretch>
        </p:blipFill>
        <p:spPr>
          <a:xfrm>
            <a:off x="6631686" y="2776118"/>
            <a:ext cx="263347" cy="263347"/>
          </a:xfrm>
          <a:prstGeom prst="rect">
            <a:avLst/>
          </a:prstGeom>
        </p:spPr>
      </p:pic>
      <p:sp>
        <p:nvSpPr>
          <p:cNvPr id="20" name="Text 15"/>
          <p:cNvSpPr/>
          <p:nvPr/>
        </p:nvSpPr>
        <p:spPr>
          <a:xfrm>
            <a:off x="8142503" y="2578608"/>
            <a:ext cx="457200" cy="274320"/>
          </a:xfrm>
          <a:prstGeom prst="rect">
            <a:avLst/>
          </a:prstGeom>
          <a:noFill/>
          <a:ln/>
        </p:spPr>
        <p:txBody>
          <a:bodyPr wrap="square" lIns="0" tIns="0" rIns="0" bIns="0" rtlCol="0" anchor="ctr"/>
          <a:lstStyle/>
          <a:p>
            <a:pPr marL="0" indent="0" algn="r">
              <a:buNone/>
            </a:pPr>
            <a:r>
              <a:rPr lang="en-US" sz="1100" b="1" dirty="0">
                <a:solidFill>
                  <a:srgbClr val="6E73A6"/>
                </a:solidFill>
                <a:latin typeface="JetBrains Mono" pitchFamily="34" charset="0"/>
                <a:ea typeface="JetBrains Mono" pitchFamily="34" charset="-122"/>
                <a:cs typeface="JetBrains Mono" pitchFamily="34" charset="-120"/>
              </a:rPr>
              <a:t>3</a:t>
            </a:r>
            <a:endParaRPr lang="en-US" sz="1100" dirty="0"/>
          </a:p>
        </p:txBody>
      </p:sp>
      <p:sp>
        <p:nvSpPr>
          <p:cNvPr id="21" name="Text 16"/>
          <p:cNvSpPr/>
          <p:nvPr/>
        </p:nvSpPr>
        <p:spPr>
          <a:xfrm>
            <a:off x="6489040" y="3236976"/>
            <a:ext cx="2074088" cy="292608"/>
          </a:xfrm>
          <a:prstGeom prst="rect">
            <a:avLst/>
          </a:prstGeom>
          <a:noFill/>
          <a:ln/>
        </p:spPr>
        <p:txBody>
          <a:bodyPr wrap="square" lIns="0" tIns="0" rIns="0" bIns="0" rtlCol="0" anchor="ctr"/>
          <a:lstStyle/>
          <a:p>
            <a:pPr marL="0" indent="0">
              <a:buNone/>
            </a:pPr>
            <a:r>
              <a:rPr lang="en-US" sz="1450" b="1" dirty="0">
                <a:solidFill>
                  <a:srgbClr val="FFFFFF"/>
                </a:solidFill>
                <a:latin typeface="Outfit" pitchFamily="34" charset="0"/>
                <a:ea typeface="Outfit" pitchFamily="34" charset="-122"/>
                <a:cs typeface="Outfit" pitchFamily="34" charset="-120"/>
              </a:rPr>
              <a:t>Reason</a:t>
            </a:r>
            <a:endParaRPr lang="en-US" sz="1450" dirty="0"/>
          </a:p>
        </p:txBody>
      </p:sp>
      <p:sp>
        <p:nvSpPr>
          <p:cNvPr id="22" name="Text 17"/>
          <p:cNvSpPr/>
          <p:nvPr/>
        </p:nvSpPr>
        <p:spPr>
          <a:xfrm>
            <a:off x="6489040" y="3493008"/>
            <a:ext cx="2119808" cy="274320"/>
          </a:xfrm>
          <a:prstGeom prst="rect">
            <a:avLst/>
          </a:prstGeom>
          <a:noFill/>
          <a:ln/>
        </p:spPr>
        <p:txBody>
          <a:bodyPr wrap="square" lIns="0" tIns="0" rIns="0" bIns="0" rtlCol="0" anchor="t"/>
          <a:lstStyle/>
          <a:p>
            <a:pPr marL="0" indent="0">
              <a:lnSpc>
                <a:spcPct val="105000"/>
              </a:lnSpc>
              <a:buNone/>
            </a:pPr>
            <a:r>
              <a:rPr lang="en-US" sz="950" dirty="0">
                <a:solidFill>
                  <a:srgbClr val="AEB2D8"/>
                </a:solidFill>
                <a:latin typeface="Inter" pitchFamily="34" charset="0"/>
                <a:ea typeface="Inter" pitchFamily="34" charset="-122"/>
                <a:cs typeface="Inter" pitchFamily="34" charset="-120"/>
              </a:rPr>
              <a:t>Interpret pricing, terms, and tolerances across systems, not templates</a:t>
            </a:r>
            <a:endParaRPr lang="en-US" sz="950" dirty="0"/>
          </a:p>
        </p:txBody>
      </p:sp>
      <p:sp>
        <p:nvSpPr>
          <p:cNvPr id="23" name="Shape 18"/>
          <p:cNvSpPr/>
          <p:nvPr/>
        </p:nvSpPr>
        <p:spPr>
          <a:xfrm>
            <a:off x="9093479" y="2395728"/>
            <a:ext cx="2531288" cy="1591056"/>
          </a:xfrm>
          <a:prstGeom prst="roundRect">
            <a:avLst>
              <a:gd name="adj" fmla="val 8667"/>
            </a:avLst>
          </a:prstGeom>
          <a:solidFill>
            <a:srgbClr val="171534"/>
          </a:solidFill>
          <a:ln w="12700">
            <a:solidFill>
              <a:srgbClr val="2A2A55"/>
            </a:solidFill>
            <a:prstDash val="solid"/>
          </a:ln>
        </p:spPr>
        <p:txBody>
          <a:bodyPr/>
          <a:lstStyle/>
          <a:p>
            <a:endParaRPr lang="en-US"/>
          </a:p>
        </p:txBody>
      </p:sp>
      <p:sp>
        <p:nvSpPr>
          <p:cNvPr id="24" name="Shape 19"/>
          <p:cNvSpPr/>
          <p:nvPr/>
        </p:nvSpPr>
        <p:spPr>
          <a:xfrm>
            <a:off x="9331223" y="2633472"/>
            <a:ext cx="548640" cy="548640"/>
          </a:xfrm>
          <a:prstGeom prst="roundRect">
            <a:avLst>
              <a:gd name="adj" fmla="val 20000"/>
            </a:avLst>
          </a:prstGeom>
          <a:solidFill>
            <a:srgbClr val="2EABFF"/>
          </a:solidFill>
          <a:ln/>
          <a:effectLst>
            <a:outerShdw blurRad="88900" dist="25400" dir="5400000" algn="bl" rotWithShape="0">
              <a:srgbClr val="222A45">
                <a:alpha val="18000"/>
              </a:srgbClr>
            </a:outerShdw>
          </a:effectLst>
        </p:spPr>
        <p:txBody>
          <a:bodyPr/>
          <a:lstStyle/>
          <a:p>
            <a:endParaRPr lang="en-US"/>
          </a:p>
        </p:txBody>
      </p:sp>
      <p:pic>
        <p:nvPicPr>
          <p:cNvPr id="25" name="Image 3" descr="preencoded.png"/>
          <p:cNvPicPr>
            <a:picLocks noChangeAspect="1"/>
          </p:cNvPicPr>
          <p:nvPr/>
        </p:nvPicPr>
        <p:blipFill>
          <a:blip r:embed="rId6"/>
          <a:stretch>
            <a:fillRect/>
          </a:stretch>
        </p:blipFill>
        <p:spPr>
          <a:xfrm>
            <a:off x="9473870" y="2776118"/>
            <a:ext cx="263347" cy="263347"/>
          </a:xfrm>
          <a:prstGeom prst="rect">
            <a:avLst/>
          </a:prstGeom>
        </p:spPr>
      </p:pic>
      <p:sp>
        <p:nvSpPr>
          <p:cNvPr id="26" name="Text 20"/>
          <p:cNvSpPr/>
          <p:nvPr/>
        </p:nvSpPr>
        <p:spPr>
          <a:xfrm>
            <a:off x="10984687" y="2578608"/>
            <a:ext cx="457200" cy="274320"/>
          </a:xfrm>
          <a:prstGeom prst="rect">
            <a:avLst/>
          </a:prstGeom>
          <a:noFill/>
          <a:ln/>
        </p:spPr>
        <p:txBody>
          <a:bodyPr wrap="square" lIns="0" tIns="0" rIns="0" bIns="0" rtlCol="0" anchor="ctr"/>
          <a:lstStyle/>
          <a:p>
            <a:pPr marL="0" indent="0" algn="r">
              <a:buNone/>
            </a:pPr>
            <a:r>
              <a:rPr lang="en-US" sz="1100" b="1" dirty="0">
                <a:solidFill>
                  <a:srgbClr val="6E73A6"/>
                </a:solidFill>
                <a:latin typeface="JetBrains Mono" pitchFamily="34" charset="0"/>
                <a:ea typeface="JetBrains Mono" pitchFamily="34" charset="-122"/>
                <a:cs typeface="JetBrains Mono" pitchFamily="34" charset="-120"/>
              </a:rPr>
              <a:t>4</a:t>
            </a:r>
            <a:endParaRPr lang="en-US" sz="1100" dirty="0"/>
          </a:p>
        </p:txBody>
      </p:sp>
      <p:sp>
        <p:nvSpPr>
          <p:cNvPr id="27" name="Text 21"/>
          <p:cNvSpPr/>
          <p:nvPr/>
        </p:nvSpPr>
        <p:spPr>
          <a:xfrm>
            <a:off x="9331223" y="3236976"/>
            <a:ext cx="2074088" cy="292608"/>
          </a:xfrm>
          <a:prstGeom prst="rect">
            <a:avLst/>
          </a:prstGeom>
          <a:noFill/>
          <a:ln/>
        </p:spPr>
        <p:txBody>
          <a:bodyPr wrap="square" lIns="0" tIns="0" rIns="0" bIns="0" rtlCol="0" anchor="ctr"/>
          <a:lstStyle/>
          <a:p>
            <a:pPr marL="0" indent="0">
              <a:buNone/>
            </a:pPr>
            <a:r>
              <a:rPr lang="en-US" sz="1450" b="1" dirty="0">
                <a:solidFill>
                  <a:srgbClr val="FFFFFF"/>
                </a:solidFill>
                <a:latin typeface="Outfit" pitchFamily="34" charset="0"/>
                <a:ea typeface="Outfit" pitchFamily="34" charset="-122"/>
                <a:cs typeface="Outfit" pitchFamily="34" charset="-120"/>
              </a:rPr>
              <a:t>Resolve</a:t>
            </a:r>
            <a:endParaRPr lang="en-US" sz="1450" dirty="0"/>
          </a:p>
        </p:txBody>
      </p:sp>
      <p:sp>
        <p:nvSpPr>
          <p:cNvPr id="28" name="Text 22"/>
          <p:cNvSpPr/>
          <p:nvPr/>
        </p:nvSpPr>
        <p:spPr>
          <a:xfrm>
            <a:off x="9331223" y="3493008"/>
            <a:ext cx="2119808" cy="274320"/>
          </a:xfrm>
          <a:prstGeom prst="rect">
            <a:avLst/>
          </a:prstGeom>
          <a:noFill/>
          <a:ln/>
        </p:spPr>
        <p:txBody>
          <a:bodyPr wrap="square" lIns="0" tIns="0" rIns="0" bIns="0" rtlCol="0" anchor="t"/>
          <a:lstStyle/>
          <a:p>
            <a:pPr marL="0" indent="0">
              <a:lnSpc>
                <a:spcPct val="105000"/>
              </a:lnSpc>
              <a:buNone/>
            </a:pPr>
            <a:r>
              <a:rPr lang="en-US" sz="950" dirty="0">
                <a:solidFill>
                  <a:srgbClr val="AEB2D8"/>
                </a:solidFill>
                <a:latin typeface="Inter" pitchFamily="34" charset="0"/>
                <a:ea typeface="Inter" pitchFamily="34" charset="-122"/>
                <a:cs typeface="Inter" pitchFamily="34" charset="-120"/>
              </a:rPr>
              <a:t>Determine the fix and, when allowed, execute corrections and short-pays</a:t>
            </a:r>
            <a:endParaRPr lang="en-US" sz="950" dirty="0"/>
          </a:p>
        </p:txBody>
      </p:sp>
      <p:sp>
        <p:nvSpPr>
          <p:cNvPr id="29" name="Shape 23"/>
          <p:cNvSpPr/>
          <p:nvPr/>
        </p:nvSpPr>
        <p:spPr>
          <a:xfrm>
            <a:off x="1988020" y="4078224"/>
            <a:ext cx="2531288" cy="1591056"/>
          </a:xfrm>
          <a:prstGeom prst="roundRect">
            <a:avLst>
              <a:gd name="adj" fmla="val 8667"/>
            </a:avLst>
          </a:prstGeom>
          <a:solidFill>
            <a:srgbClr val="171534"/>
          </a:solidFill>
          <a:ln w="12700">
            <a:solidFill>
              <a:srgbClr val="2A2A55"/>
            </a:solidFill>
            <a:prstDash val="solid"/>
          </a:ln>
        </p:spPr>
        <p:txBody>
          <a:bodyPr/>
          <a:lstStyle/>
          <a:p>
            <a:endParaRPr lang="en-US"/>
          </a:p>
        </p:txBody>
      </p:sp>
      <p:sp>
        <p:nvSpPr>
          <p:cNvPr id="30" name="Shape 24"/>
          <p:cNvSpPr/>
          <p:nvPr/>
        </p:nvSpPr>
        <p:spPr>
          <a:xfrm>
            <a:off x="2225764" y="4315968"/>
            <a:ext cx="548640" cy="548640"/>
          </a:xfrm>
          <a:prstGeom prst="roundRect">
            <a:avLst>
              <a:gd name="adj" fmla="val 20000"/>
            </a:avLst>
          </a:prstGeom>
          <a:solidFill>
            <a:srgbClr val="00277F"/>
          </a:solidFill>
          <a:ln/>
          <a:effectLst>
            <a:outerShdw blurRad="88900" dist="25400" dir="5400000" algn="bl" rotWithShape="0">
              <a:srgbClr val="222A45">
                <a:alpha val="18000"/>
              </a:srgbClr>
            </a:outerShdw>
          </a:effectLst>
        </p:spPr>
        <p:txBody>
          <a:bodyPr/>
          <a:lstStyle/>
          <a:p>
            <a:endParaRPr lang="en-US"/>
          </a:p>
        </p:txBody>
      </p:sp>
      <p:pic>
        <p:nvPicPr>
          <p:cNvPr id="31" name="Image 4" descr="preencoded.png"/>
          <p:cNvPicPr>
            <a:picLocks noChangeAspect="1"/>
          </p:cNvPicPr>
          <p:nvPr/>
        </p:nvPicPr>
        <p:blipFill>
          <a:blip r:embed="rId7"/>
          <a:stretch>
            <a:fillRect/>
          </a:stretch>
        </p:blipFill>
        <p:spPr>
          <a:xfrm>
            <a:off x="2368410" y="4458614"/>
            <a:ext cx="263347" cy="263347"/>
          </a:xfrm>
          <a:prstGeom prst="rect">
            <a:avLst/>
          </a:prstGeom>
        </p:spPr>
      </p:pic>
      <p:sp>
        <p:nvSpPr>
          <p:cNvPr id="32" name="Text 25"/>
          <p:cNvSpPr/>
          <p:nvPr/>
        </p:nvSpPr>
        <p:spPr>
          <a:xfrm>
            <a:off x="3879228" y="4261104"/>
            <a:ext cx="457200" cy="274320"/>
          </a:xfrm>
          <a:prstGeom prst="rect">
            <a:avLst/>
          </a:prstGeom>
          <a:noFill/>
          <a:ln/>
        </p:spPr>
        <p:txBody>
          <a:bodyPr wrap="square" lIns="0" tIns="0" rIns="0" bIns="0" rtlCol="0" anchor="ctr"/>
          <a:lstStyle/>
          <a:p>
            <a:pPr marL="0" indent="0" algn="r">
              <a:buNone/>
            </a:pPr>
            <a:r>
              <a:rPr lang="en-US" sz="1100" b="1" dirty="0">
                <a:solidFill>
                  <a:srgbClr val="6E73A6"/>
                </a:solidFill>
                <a:latin typeface="JetBrains Mono" pitchFamily="34" charset="0"/>
                <a:ea typeface="JetBrains Mono" pitchFamily="34" charset="-122"/>
                <a:cs typeface="JetBrains Mono" pitchFamily="34" charset="-120"/>
              </a:rPr>
              <a:t>5</a:t>
            </a:r>
            <a:endParaRPr lang="en-US" sz="1100" dirty="0"/>
          </a:p>
        </p:txBody>
      </p:sp>
      <p:sp>
        <p:nvSpPr>
          <p:cNvPr id="33" name="Text 26"/>
          <p:cNvSpPr/>
          <p:nvPr/>
        </p:nvSpPr>
        <p:spPr>
          <a:xfrm>
            <a:off x="2225764" y="4919472"/>
            <a:ext cx="2074088" cy="292608"/>
          </a:xfrm>
          <a:prstGeom prst="rect">
            <a:avLst/>
          </a:prstGeom>
          <a:noFill/>
          <a:ln/>
        </p:spPr>
        <p:txBody>
          <a:bodyPr wrap="square" lIns="0" tIns="0" rIns="0" bIns="0" rtlCol="0" anchor="ctr"/>
          <a:lstStyle/>
          <a:p>
            <a:pPr marL="0" indent="0">
              <a:buNone/>
            </a:pPr>
            <a:r>
              <a:rPr lang="en-US" sz="1450" b="1" dirty="0">
                <a:solidFill>
                  <a:srgbClr val="FFFFFF"/>
                </a:solidFill>
                <a:latin typeface="Outfit" pitchFamily="34" charset="0"/>
                <a:ea typeface="Outfit" pitchFamily="34" charset="-122"/>
                <a:cs typeface="Outfit" pitchFamily="34" charset="-120"/>
              </a:rPr>
              <a:t>Communicate</a:t>
            </a:r>
            <a:endParaRPr lang="en-US" sz="1450" dirty="0"/>
          </a:p>
        </p:txBody>
      </p:sp>
      <p:sp>
        <p:nvSpPr>
          <p:cNvPr id="34" name="Text 27"/>
          <p:cNvSpPr/>
          <p:nvPr/>
        </p:nvSpPr>
        <p:spPr>
          <a:xfrm>
            <a:off x="2225764" y="5175504"/>
            <a:ext cx="2119808" cy="274320"/>
          </a:xfrm>
          <a:prstGeom prst="rect">
            <a:avLst/>
          </a:prstGeom>
          <a:noFill/>
          <a:ln/>
        </p:spPr>
        <p:txBody>
          <a:bodyPr wrap="square" lIns="0" tIns="0" rIns="0" bIns="0" rtlCol="0" anchor="t"/>
          <a:lstStyle/>
          <a:p>
            <a:pPr marL="0" indent="0">
              <a:lnSpc>
                <a:spcPct val="105000"/>
              </a:lnSpc>
              <a:buNone/>
            </a:pPr>
            <a:r>
              <a:rPr lang="en-US" sz="950" dirty="0">
                <a:solidFill>
                  <a:srgbClr val="AEB2D8"/>
                </a:solidFill>
                <a:latin typeface="Inter" pitchFamily="34" charset="0"/>
                <a:ea typeface="Inter" pitchFamily="34" charset="-122"/>
                <a:cs typeface="Inter" pitchFamily="34" charset="-120"/>
              </a:rPr>
              <a:t>Draft and send vendor messages when clarification is needed</a:t>
            </a:r>
            <a:endParaRPr lang="en-US" sz="950" dirty="0"/>
          </a:p>
        </p:txBody>
      </p:sp>
      <p:sp>
        <p:nvSpPr>
          <p:cNvPr id="35" name="Shape 28"/>
          <p:cNvSpPr/>
          <p:nvPr/>
        </p:nvSpPr>
        <p:spPr>
          <a:xfrm>
            <a:off x="4830204" y="4078224"/>
            <a:ext cx="2531288" cy="1591056"/>
          </a:xfrm>
          <a:prstGeom prst="roundRect">
            <a:avLst>
              <a:gd name="adj" fmla="val 8667"/>
            </a:avLst>
          </a:prstGeom>
          <a:solidFill>
            <a:srgbClr val="171534"/>
          </a:solidFill>
          <a:ln w="12700">
            <a:solidFill>
              <a:srgbClr val="2A2A55"/>
            </a:solidFill>
            <a:prstDash val="solid"/>
          </a:ln>
        </p:spPr>
        <p:txBody>
          <a:bodyPr/>
          <a:lstStyle/>
          <a:p>
            <a:endParaRPr lang="en-US"/>
          </a:p>
        </p:txBody>
      </p:sp>
      <p:sp>
        <p:nvSpPr>
          <p:cNvPr id="36" name="Shape 29"/>
          <p:cNvSpPr/>
          <p:nvPr/>
        </p:nvSpPr>
        <p:spPr>
          <a:xfrm>
            <a:off x="5067948" y="4315968"/>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37" name="Image 5" descr="preencoded.png"/>
          <p:cNvPicPr>
            <a:picLocks noChangeAspect="1"/>
          </p:cNvPicPr>
          <p:nvPr/>
        </p:nvPicPr>
        <p:blipFill>
          <a:blip r:embed="rId8"/>
          <a:stretch>
            <a:fillRect/>
          </a:stretch>
        </p:blipFill>
        <p:spPr>
          <a:xfrm>
            <a:off x="5210594" y="4458614"/>
            <a:ext cx="263347" cy="263347"/>
          </a:xfrm>
          <a:prstGeom prst="rect">
            <a:avLst/>
          </a:prstGeom>
        </p:spPr>
      </p:pic>
      <p:sp>
        <p:nvSpPr>
          <p:cNvPr id="38" name="Text 30"/>
          <p:cNvSpPr/>
          <p:nvPr/>
        </p:nvSpPr>
        <p:spPr>
          <a:xfrm>
            <a:off x="6721412" y="4261104"/>
            <a:ext cx="457200" cy="274320"/>
          </a:xfrm>
          <a:prstGeom prst="rect">
            <a:avLst/>
          </a:prstGeom>
          <a:noFill/>
          <a:ln/>
        </p:spPr>
        <p:txBody>
          <a:bodyPr wrap="square" lIns="0" tIns="0" rIns="0" bIns="0" rtlCol="0" anchor="ctr"/>
          <a:lstStyle/>
          <a:p>
            <a:pPr marL="0" indent="0" algn="r">
              <a:buNone/>
            </a:pPr>
            <a:r>
              <a:rPr lang="en-US" sz="1100" b="1" dirty="0">
                <a:solidFill>
                  <a:srgbClr val="6E73A6"/>
                </a:solidFill>
                <a:latin typeface="JetBrains Mono" pitchFamily="34" charset="0"/>
                <a:ea typeface="JetBrains Mono" pitchFamily="34" charset="-122"/>
                <a:cs typeface="JetBrains Mono" pitchFamily="34" charset="-120"/>
              </a:rPr>
              <a:t>6</a:t>
            </a:r>
            <a:endParaRPr lang="en-US" sz="1100" dirty="0"/>
          </a:p>
        </p:txBody>
      </p:sp>
      <p:sp>
        <p:nvSpPr>
          <p:cNvPr id="39" name="Text 31"/>
          <p:cNvSpPr/>
          <p:nvPr/>
        </p:nvSpPr>
        <p:spPr>
          <a:xfrm>
            <a:off x="5067948" y="4919472"/>
            <a:ext cx="2074088" cy="292608"/>
          </a:xfrm>
          <a:prstGeom prst="rect">
            <a:avLst/>
          </a:prstGeom>
          <a:noFill/>
          <a:ln/>
        </p:spPr>
        <p:txBody>
          <a:bodyPr wrap="square" lIns="0" tIns="0" rIns="0" bIns="0" rtlCol="0" anchor="ctr"/>
          <a:lstStyle/>
          <a:p>
            <a:pPr marL="0" indent="0">
              <a:buNone/>
            </a:pPr>
            <a:r>
              <a:rPr lang="en-US" sz="1450" b="1" dirty="0">
                <a:solidFill>
                  <a:srgbClr val="FFFFFF"/>
                </a:solidFill>
                <a:latin typeface="Outfit" pitchFamily="34" charset="0"/>
                <a:ea typeface="Outfit" pitchFamily="34" charset="-122"/>
                <a:cs typeface="Outfit" pitchFamily="34" charset="-120"/>
              </a:rPr>
              <a:t>Finalize</a:t>
            </a:r>
            <a:endParaRPr lang="en-US" sz="1450" dirty="0"/>
          </a:p>
        </p:txBody>
      </p:sp>
      <p:sp>
        <p:nvSpPr>
          <p:cNvPr id="40" name="Text 32"/>
          <p:cNvSpPr/>
          <p:nvPr/>
        </p:nvSpPr>
        <p:spPr>
          <a:xfrm>
            <a:off x="5067948" y="5175504"/>
            <a:ext cx="2119808" cy="274320"/>
          </a:xfrm>
          <a:prstGeom prst="rect">
            <a:avLst/>
          </a:prstGeom>
          <a:noFill/>
          <a:ln/>
        </p:spPr>
        <p:txBody>
          <a:bodyPr wrap="square" lIns="0" tIns="0" rIns="0" bIns="0" rtlCol="0" anchor="t"/>
          <a:lstStyle/>
          <a:p>
            <a:pPr marL="0" indent="0">
              <a:lnSpc>
                <a:spcPct val="105000"/>
              </a:lnSpc>
              <a:buNone/>
            </a:pPr>
            <a:r>
              <a:rPr lang="en-US" sz="950" dirty="0">
                <a:solidFill>
                  <a:srgbClr val="AEB2D8"/>
                </a:solidFill>
                <a:latin typeface="Inter" pitchFamily="34" charset="0"/>
                <a:ea typeface="Inter" pitchFamily="34" charset="-122"/>
                <a:cs typeface="Inter" pitchFamily="34" charset="-120"/>
              </a:rPr>
              <a:t>Post cleanly to the ERP as the single source of truth</a:t>
            </a:r>
            <a:endParaRPr lang="en-US" sz="950" dirty="0"/>
          </a:p>
        </p:txBody>
      </p:sp>
      <p:sp>
        <p:nvSpPr>
          <p:cNvPr id="41" name="Shape 33"/>
          <p:cNvSpPr/>
          <p:nvPr/>
        </p:nvSpPr>
        <p:spPr>
          <a:xfrm>
            <a:off x="7672388" y="4078224"/>
            <a:ext cx="2531288" cy="1591056"/>
          </a:xfrm>
          <a:prstGeom prst="roundRect">
            <a:avLst>
              <a:gd name="adj" fmla="val 8667"/>
            </a:avLst>
          </a:prstGeom>
          <a:solidFill>
            <a:srgbClr val="171534"/>
          </a:solidFill>
          <a:ln w="12700">
            <a:solidFill>
              <a:srgbClr val="2A2A55"/>
            </a:solidFill>
            <a:prstDash val="solid"/>
          </a:ln>
        </p:spPr>
        <p:txBody>
          <a:bodyPr/>
          <a:lstStyle/>
          <a:p>
            <a:endParaRPr lang="en-US"/>
          </a:p>
        </p:txBody>
      </p:sp>
      <p:sp>
        <p:nvSpPr>
          <p:cNvPr id="42" name="Shape 34"/>
          <p:cNvSpPr/>
          <p:nvPr/>
        </p:nvSpPr>
        <p:spPr>
          <a:xfrm>
            <a:off x="7910132" y="4315968"/>
            <a:ext cx="548640" cy="548640"/>
          </a:xfrm>
          <a:prstGeom prst="roundRect">
            <a:avLst>
              <a:gd name="adj" fmla="val 20000"/>
            </a:avLst>
          </a:prstGeom>
          <a:solidFill>
            <a:srgbClr val="00277F"/>
          </a:solidFill>
          <a:ln/>
          <a:effectLst>
            <a:outerShdw blurRad="88900" dist="25400" dir="5400000" algn="bl" rotWithShape="0">
              <a:srgbClr val="222A45">
                <a:alpha val="18000"/>
              </a:srgbClr>
            </a:outerShdw>
          </a:effectLst>
        </p:spPr>
        <p:txBody>
          <a:bodyPr/>
          <a:lstStyle/>
          <a:p>
            <a:endParaRPr lang="en-US"/>
          </a:p>
        </p:txBody>
      </p:sp>
      <p:pic>
        <p:nvPicPr>
          <p:cNvPr id="43" name="Image 6" descr="preencoded.png"/>
          <p:cNvPicPr>
            <a:picLocks noChangeAspect="1"/>
          </p:cNvPicPr>
          <p:nvPr/>
        </p:nvPicPr>
        <p:blipFill>
          <a:blip r:embed="rId9"/>
          <a:stretch>
            <a:fillRect/>
          </a:stretch>
        </p:blipFill>
        <p:spPr>
          <a:xfrm>
            <a:off x="8052778" y="4458614"/>
            <a:ext cx="263347" cy="263347"/>
          </a:xfrm>
          <a:prstGeom prst="rect">
            <a:avLst/>
          </a:prstGeom>
        </p:spPr>
      </p:pic>
      <p:sp>
        <p:nvSpPr>
          <p:cNvPr id="44" name="Text 35"/>
          <p:cNvSpPr/>
          <p:nvPr/>
        </p:nvSpPr>
        <p:spPr>
          <a:xfrm>
            <a:off x="9563595" y="4261104"/>
            <a:ext cx="457200" cy="274320"/>
          </a:xfrm>
          <a:prstGeom prst="rect">
            <a:avLst/>
          </a:prstGeom>
          <a:noFill/>
          <a:ln/>
        </p:spPr>
        <p:txBody>
          <a:bodyPr wrap="square" lIns="0" tIns="0" rIns="0" bIns="0" rtlCol="0" anchor="ctr"/>
          <a:lstStyle/>
          <a:p>
            <a:pPr marL="0" indent="0" algn="r">
              <a:buNone/>
            </a:pPr>
            <a:r>
              <a:rPr lang="en-US" sz="1100" b="1" dirty="0">
                <a:solidFill>
                  <a:srgbClr val="6E73A6"/>
                </a:solidFill>
                <a:latin typeface="JetBrains Mono" pitchFamily="34" charset="0"/>
                <a:ea typeface="JetBrains Mono" pitchFamily="34" charset="-122"/>
                <a:cs typeface="JetBrains Mono" pitchFamily="34" charset="-120"/>
              </a:rPr>
              <a:t>7</a:t>
            </a:r>
            <a:endParaRPr lang="en-US" sz="1100" dirty="0"/>
          </a:p>
        </p:txBody>
      </p:sp>
      <p:sp>
        <p:nvSpPr>
          <p:cNvPr id="45" name="Text 36"/>
          <p:cNvSpPr/>
          <p:nvPr/>
        </p:nvSpPr>
        <p:spPr>
          <a:xfrm>
            <a:off x="7910132" y="4919472"/>
            <a:ext cx="2074088" cy="292608"/>
          </a:xfrm>
          <a:prstGeom prst="rect">
            <a:avLst/>
          </a:prstGeom>
          <a:noFill/>
          <a:ln/>
        </p:spPr>
        <p:txBody>
          <a:bodyPr wrap="square" lIns="0" tIns="0" rIns="0" bIns="0" rtlCol="0" anchor="ctr"/>
          <a:lstStyle/>
          <a:p>
            <a:pPr marL="0" indent="0">
              <a:buNone/>
            </a:pPr>
            <a:r>
              <a:rPr lang="en-US" sz="1450" b="1" dirty="0">
                <a:solidFill>
                  <a:srgbClr val="FFFFFF"/>
                </a:solidFill>
                <a:latin typeface="Outfit" pitchFamily="34" charset="0"/>
                <a:ea typeface="Outfit" pitchFamily="34" charset="-122"/>
                <a:cs typeface="Outfit" pitchFamily="34" charset="-120"/>
              </a:rPr>
              <a:t>Protect</a:t>
            </a:r>
            <a:endParaRPr lang="en-US" sz="1450" dirty="0"/>
          </a:p>
        </p:txBody>
      </p:sp>
      <p:sp>
        <p:nvSpPr>
          <p:cNvPr id="46" name="Text 37"/>
          <p:cNvSpPr/>
          <p:nvPr/>
        </p:nvSpPr>
        <p:spPr>
          <a:xfrm>
            <a:off x="7910132" y="5175504"/>
            <a:ext cx="2119808" cy="274320"/>
          </a:xfrm>
          <a:prstGeom prst="rect">
            <a:avLst/>
          </a:prstGeom>
          <a:noFill/>
          <a:ln/>
        </p:spPr>
        <p:txBody>
          <a:bodyPr wrap="square" lIns="0" tIns="0" rIns="0" bIns="0" rtlCol="0" anchor="t"/>
          <a:lstStyle/>
          <a:p>
            <a:pPr marL="0" indent="0">
              <a:lnSpc>
                <a:spcPct val="105000"/>
              </a:lnSpc>
              <a:buNone/>
            </a:pPr>
            <a:r>
              <a:rPr lang="en-US" sz="950" dirty="0">
                <a:solidFill>
                  <a:srgbClr val="AEB2D8"/>
                </a:solidFill>
                <a:latin typeface="Inter" pitchFamily="34" charset="0"/>
                <a:ea typeface="Inter" pitchFamily="34" charset="-122"/>
                <a:cs typeface="Inter" pitchFamily="34" charset="-120"/>
              </a:rPr>
              <a:t>Catch duplicates and fraud, with every action fully auditable</a:t>
            </a:r>
            <a:endParaRPr lang="en-US" sz="950" dirty="0"/>
          </a:p>
        </p:txBody>
      </p:sp>
      <p:sp>
        <p:nvSpPr>
          <p:cNvPr id="47" name="Text 38"/>
          <p:cNvSpPr/>
          <p:nvPr/>
        </p:nvSpPr>
        <p:spPr>
          <a:xfrm>
            <a:off x="566928" y="6016752"/>
            <a:ext cx="10515600" cy="274320"/>
          </a:xfrm>
          <a:prstGeom prst="rect">
            <a:avLst/>
          </a:prstGeom>
          <a:noFill/>
          <a:ln/>
        </p:spPr>
        <p:txBody>
          <a:bodyPr wrap="square" lIns="0" tIns="0" rIns="0" bIns="0" rtlCol="0" anchor="ctr"/>
          <a:lstStyle/>
          <a:p>
            <a:pPr marL="0" indent="0">
              <a:buNone/>
            </a:pPr>
            <a:r>
              <a:rPr lang="en-US" sz="1100" i="1" dirty="0">
                <a:solidFill>
                  <a:srgbClr val="2EECDB"/>
                </a:solidFill>
                <a:latin typeface="JetBrains Mono" pitchFamily="34" charset="0"/>
                <a:ea typeface="JetBrains Mono" pitchFamily="34" charset="-122"/>
                <a:cs typeface="JetBrains Mono" pitchFamily="34" charset="-120"/>
              </a:rPr>
              <a:t>If a step requires manual research by default, autopilot has not been achieved.</a:t>
            </a:r>
            <a:endParaRPr lang="en-US" sz="1100" dirty="0"/>
          </a:p>
        </p:txBody>
      </p:sp>
      <p:pic>
        <p:nvPicPr>
          <p:cNvPr id="48" name="Image 7" descr="/tmp/build/assets/logo_white_t.png"/>
          <p:cNvPicPr>
            <a:picLocks noChangeAspect="1"/>
          </p:cNvPicPr>
          <p:nvPr/>
        </p:nvPicPr>
        <p:blipFill>
          <a:blip r:embed="rId10"/>
          <a:stretch>
            <a:fillRect/>
          </a:stretch>
        </p:blipFill>
        <p:spPr>
          <a:xfrm>
            <a:off x="566928" y="6400800"/>
            <a:ext cx="862462" cy="219456"/>
          </a:xfrm>
          <a:prstGeom prst="rect">
            <a:avLst/>
          </a:prstGeom>
        </p:spPr>
      </p:pic>
      <p:sp>
        <p:nvSpPr>
          <p:cNvPr id="49" name="Text 39"/>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6E73A6"/>
                </a:solidFill>
                <a:latin typeface="JetBrains Mono" pitchFamily="34" charset="0"/>
                <a:ea typeface="JetBrains Mono" pitchFamily="34" charset="-122"/>
                <a:cs typeface="JetBrains Mono" pitchFamily="34" charset="-120"/>
              </a:rPr>
              <a:t>04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3267E4"/>
                </a:solidFill>
                <a:latin typeface="JetBrains Mono" pitchFamily="34" charset="0"/>
                <a:ea typeface="JetBrains Mono" pitchFamily="34" charset="-122"/>
                <a:cs typeface="JetBrains Mono" pitchFamily="34" charset="-120"/>
              </a:rPr>
              <a:t>SEE IT WORK</a:t>
            </a:r>
            <a:endParaRPr lang="en-US" sz="1150" dirty="0"/>
          </a:p>
        </p:txBody>
      </p:sp>
      <p:sp>
        <p:nvSpPr>
          <p:cNvPr id="3" name="Text 1"/>
          <p:cNvSpPr/>
          <p:nvPr/>
        </p:nvSpPr>
        <p:spPr>
          <a:xfrm>
            <a:off x="566928" y="768096"/>
            <a:ext cx="11057839" cy="914400"/>
          </a:xfrm>
          <a:prstGeom prst="rect">
            <a:avLst/>
          </a:prstGeom>
          <a:noFill/>
          <a:ln/>
        </p:spPr>
        <p:txBody>
          <a:bodyPr wrap="square" lIns="0" tIns="0" rIns="0" bIns="0" rtlCol="0" anchor="ctr"/>
          <a:lstStyle/>
          <a:p>
            <a:pPr marL="0" indent="0">
              <a:lnSpc>
                <a:spcPct val="102000"/>
              </a:lnSpc>
              <a:buNone/>
            </a:pPr>
            <a:r>
              <a:rPr lang="en-US" sz="3000" b="1" dirty="0">
                <a:solidFill>
                  <a:srgbClr val="1B1E33"/>
                </a:solidFill>
                <a:latin typeface="Outfit" pitchFamily="34" charset="0"/>
                <a:ea typeface="Outfit" pitchFamily="34" charset="-122"/>
                <a:cs typeface="Outfit" pitchFamily="34" charset="-120"/>
              </a:rPr>
              <a:t>One hard case, start to finish</a:t>
            </a:r>
            <a:endParaRPr lang="en-US" sz="3000" dirty="0"/>
          </a:p>
        </p:txBody>
      </p:sp>
      <p:sp>
        <p:nvSpPr>
          <p:cNvPr id="4" name="Text 2"/>
          <p:cNvSpPr/>
          <p:nvPr/>
        </p:nvSpPr>
        <p:spPr>
          <a:xfrm>
            <a:off x="566928" y="1325880"/>
            <a:ext cx="11057839" cy="365760"/>
          </a:xfrm>
          <a:prstGeom prst="rect">
            <a:avLst/>
          </a:prstGeom>
          <a:noFill/>
          <a:ln/>
        </p:spPr>
        <p:txBody>
          <a:bodyPr wrap="square" lIns="0" tIns="0" rIns="0" bIns="0" rtlCol="0" anchor="ctr"/>
          <a:lstStyle/>
          <a:p>
            <a:pPr marL="0" indent="0">
              <a:buNone/>
            </a:pPr>
            <a:r>
              <a:rPr lang="en-US" sz="1400" dirty="0">
                <a:solidFill>
                  <a:srgbClr val="44485F"/>
                </a:solidFill>
                <a:latin typeface="Inter" pitchFamily="34" charset="0"/>
                <a:ea typeface="Inter" pitchFamily="34" charset="-122"/>
                <a:cs typeface="Inter" pitchFamily="34" charset="-120"/>
              </a:rPr>
              <a:t>The closed loop, running on one real overbilling invoice.</a:t>
            </a:r>
            <a:endParaRPr lang="en-US" sz="1400" dirty="0"/>
          </a:p>
        </p:txBody>
      </p:sp>
      <p:sp>
        <p:nvSpPr>
          <p:cNvPr id="5" name="Shape 3"/>
          <p:cNvSpPr/>
          <p:nvPr/>
        </p:nvSpPr>
        <p:spPr>
          <a:xfrm>
            <a:off x="475488" y="1737360"/>
            <a:ext cx="6903720" cy="4060288"/>
          </a:xfrm>
          <a:prstGeom prst="roundRect">
            <a:avLst>
              <a:gd name="adj" fmla="val 2702"/>
            </a:avLst>
          </a:prstGeom>
          <a:solidFill>
            <a:srgbClr val="FFFFFF"/>
          </a:solidFill>
          <a:ln/>
          <a:effectLst>
            <a:outerShdw blurRad="127000" dist="38100" dir="5400000" algn="bl" rotWithShape="0">
              <a:srgbClr val="222A45">
                <a:alpha val="12000"/>
              </a:srgbClr>
            </a:outerShdw>
          </a:effectLst>
        </p:spPr>
        <p:txBody>
          <a:bodyPr/>
          <a:lstStyle/>
          <a:p>
            <a:endParaRPr lang="en-US"/>
          </a:p>
        </p:txBody>
      </p:sp>
      <p:pic>
        <p:nvPicPr>
          <p:cNvPr id="6" name="Image 0" descr="/tmp/build/assets/shot_case.png"/>
          <p:cNvPicPr>
            <a:picLocks noChangeAspect="1"/>
          </p:cNvPicPr>
          <p:nvPr/>
        </p:nvPicPr>
        <p:blipFill>
          <a:blip r:embed="rId3"/>
          <a:stretch>
            <a:fillRect/>
          </a:stretch>
        </p:blipFill>
        <p:spPr>
          <a:xfrm>
            <a:off x="566928" y="1828800"/>
            <a:ext cx="6720840" cy="3877408"/>
          </a:xfrm>
          <a:prstGeom prst="rect">
            <a:avLst/>
          </a:prstGeom>
        </p:spPr>
      </p:pic>
      <p:sp>
        <p:nvSpPr>
          <p:cNvPr id="7" name="Shape 4"/>
          <p:cNvSpPr/>
          <p:nvPr/>
        </p:nvSpPr>
        <p:spPr>
          <a:xfrm>
            <a:off x="7635240" y="1847088"/>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8" name="Image 1" descr="preencoded.png"/>
          <p:cNvPicPr>
            <a:picLocks noChangeAspect="1"/>
          </p:cNvPicPr>
          <p:nvPr/>
        </p:nvPicPr>
        <p:blipFill>
          <a:blip r:embed="rId4"/>
          <a:stretch>
            <a:fillRect/>
          </a:stretch>
        </p:blipFill>
        <p:spPr>
          <a:xfrm>
            <a:off x="7777886" y="1989734"/>
            <a:ext cx="263347" cy="263347"/>
          </a:xfrm>
          <a:prstGeom prst="rect">
            <a:avLst/>
          </a:prstGeom>
        </p:spPr>
      </p:pic>
      <p:sp>
        <p:nvSpPr>
          <p:cNvPr id="9" name="Text 5"/>
          <p:cNvSpPr/>
          <p:nvPr/>
        </p:nvSpPr>
        <p:spPr>
          <a:xfrm>
            <a:off x="8385048" y="1810512"/>
            <a:ext cx="3227832" cy="292608"/>
          </a:xfrm>
          <a:prstGeom prst="rect">
            <a:avLst/>
          </a:prstGeom>
          <a:noFill/>
          <a:ln/>
        </p:spPr>
        <p:txBody>
          <a:bodyPr wrap="square" lIns="0" tIns="0" rIns="0" bIns="0" rtlCol="0" anchor="ctr"/>
          <a:lstStyle/>
          <a:p>
            <a:pPr marL="0" indent="0">
              <a:buNone/>
            </a:pPr>
            <a:r>
              <a:rPr lang="en-US" sz="1450" b="1" dirty="0">
                <a:solidFill>
                  <a:srgbClr val="1B1E33"/>
                </a:solidFill>
                <a:latin typeface="Outfit" pitchFamily="34" charset="0"/>
                <a:ea typeface="Outfit" pitchFamily="34" charset="-122"/>
                <a:cs typeface="Outfit" pitchFamily="34" charset="-120"/>
              </a:rPr>
              <a:t>Caught the exception</a:t>
            </a:r>
            <a:endParaRPr lang="en-US" sz="1450" dirty="0"/>
          </a:p>
        </p:txBody>
      </p:sp>
      <p:sp>
        <p:nvSpPr>
          <p:cNvPr id="10" name="Text 6"/>
          <p:cNvSpPr/>
          <p:nvPr/>
        </p:nvSpPr>
        <p:spPr>
          <a:xfrm>
            <a:off x="8385048" y="2121408"/>
            <a:ext cx="3227832" cy="566928"/>
          </a:xfrm>
          <a:prstGeom prst="rect">
            <a:avLst/>
          </a:prstGeom>
          <a:noFill/>
          <a:ln/>
        </p:spPr>
        <p:txBody>
          <a:bodyPr wrap="square" lIns="0" tIns="0" rIns="0" bIns="0" rtlCol="0" anchor="ctr"/>
          <a:lstStyle/>
          <a:p>
            <a:pPr marL="0" indent="0">
              <a:lnSpc>
                <a:spcPct val="115000"/>
              </a:lnSpc>
              <a:buNone/>
            </a:pPr>
            <a:r>
              <a:rPr lang="en-US" sz="1150" dirty="0">
                <a:solidFill>
                  <a:srgbClr val="44485F"/>
                </a:solidFill>
                <a:latin typeface="Inter" pitchFamily="34" charset="0"/>
                <a:ea typeface="Inter" pitchFamily="34" charset="-122"/>
                <a:cs typeface="Inter" pitchFamily="34" charset="-120"/>
              </a:rPr>
              <a:t>Two line items overbilled on price and quantity, flagged before approval</a:t>
            </a:r>
            <a:endParaRPr lang="en-US" sz="1150" dirty="0"/>
          </a:p>
        </p:txBody>
      </p:sp>
      <p:sp>
        <p:nvSpPr>
          <p:cNvPr id="11" name="Shape 7"/>
          <p:cNvSpPr/>
          <p:nvPr/>
        </p:nvSpPr>
        <p:spPr>
          <a:xfrm>
            <a:off x="7635240" y="2779776"/>
            <a:ext cx="548640" cy="548640"/>
          </a:xfrm>
          <a:prstGeom prst="roundRect">
            <a:avLst>
              <a:gd name="adj" fmla="val 20000"/>
            </a:avLst>
          </a:prstGeom>
          <a:solidFill>
            <a:srgbClr val="2EABFF"/>
          </a:solidFill>
          <a:ln/>
          <a:effectLst>
            <a:outerShdw blurRad="88900" dist="25400" dir="5400000" algn="bl" rotWithShape="0">
              <a:srgbClr val="222A45">
                <a:alpha val="18000"/>
              </a:srgbClr>
            </a:outerShdw>
          </a:effectLst>
        </p:spPr>
        <p:txBody>
          <a:bodyPr/>
          <a:lstStyle/>
          <a:p>
            <a:endParaRPr lang="en-US"/>
          </a:p>
        </p:txBody>
      </p:sp>
      <p:pic>
        <p:nvPicPr>
          <p:cNvPr id="12" name="Image 2" descr="preencoded.png"/>
          <p:cNvPicPr>
            <a:picLocks noChangeAspect="1"/>
          </p:cNvPicPr>
          <p:nvPr/>
        </p:nvPicPr>
        <p:blipFill>
          <a:blip r:embed="rId5"/>
          <a:stretch>
            <a:fillRect/>
          </a:stretch>
        </p:blipFill>
        <p:spPr>
          <a:xfrm>
            <a:off x="7777886" y="2922422"/>
            <a:ext cx="263347" cy="263347"/>
          </a:xfrm>
          <a:prstGeom prst="rect">
            <a:avLst/>
          </a:prstGeom>
        </p:spPr>
      </p:pic>
      <p:sp>
        <p:nvSpPr>
          <p:cNvPr id="13" name="Text 8"/>
          <p:cNvSpPr/>
          <p:nvPr/>
        </p:nvSpPr>
        <p:spPr>
          <a:xfrm>
            <a:off x="8385048" y="2743200"/>
            <a:ext cx="3227832" cy="292608"/>
          </a:xfrm>
          <a:prstGeom prst="rect">
            <a:avLst/>
          </a:prstGeom>
          <a:noFill/>
          <a:ln/>
        </p:spPr>
        <p:txBody>
          <a:bodyPr wrap="square" lIns="0" tIns="0" rIns="0" bIns="0" rtlCol="0" anchor="ctr"/>
          <a:lstStyle/>
          <a:p>
            <a:pPr marL="0" indent="0">
              <a:buNone/>
            </a:pPr>
            <a:r>
              <a:rPr lang="en-US" sz="1450" b="1" dirty="0">
                <a:solidFill>
                  <a:srgbClr val="1B1E33"/>
                </a:solidFill>
                <a:latin typeface="Outfit" pitchFamily="34" charset="0"/>
                <a:ea typeface="Outfit" pitchFamily="34" charset="-122"/>
                <a:cs typeface="Outfit" pitchFamily="34" charset="-120"/>
              </a:rPr>
              <a:t>Quantified the risk</a:t>
            </a:r>
            <a:endParaRPr lang="en-US" sz="1450" dirty="0"/>
          </a:p>
        </p:txBody>
      </p:sp>
      <p:sp>
        <p:nvSpPr>
          <p:cNvPr id="14" name="Text 9"/>
          <p:cNvSpPr/>
          <p:nvPr/>
        </p:nvSpPr>
        <p:spPr>
          <a:xfrm>
            <a:off x="8385048" y="3054096"/>
            <a:ext cx="3227832" cy="566928"/>
          </a:xfrm>
          <a:prstGeom prst="rect">
            <a:avLst/>
          </a:prstGeom>
          <a:noFill/>
          <a:ln/>
        </p:spPr>
        <p:txBody>
          <a:bodyPr wrap="square" lIns="0" tIns="0" rIns="0" bIns="0" rtlCol="0" anchor="ctr"/>
          <a:lstStyle/>
          <a:p>
            <a:pPr marL="0" indent="0">
              <a:lnSpc>
                <a:spcPct val="115000"/>
              </a:lnSpc>
              <a:buNone/>
            </a:pPr>
            <a:r>
              <a:rPr lang="en-US" sz="1150" dirty="0">
                <a:solidFill>
                  <a:srgbClr val="44485F"/>
                </a:solidFill>
                <a:latin typeface="Inter" pitchFamily="34" charset="0"/>
                <a:ea typeface="Inter" pitchFamily="34" charset="-122"/>
                <a:cs typeface="Inter" pitchFamily="34" charset="-120"/>
              </a:rPr>
              <a:t>$39.04 at risk across the two lines, quantified to the dollar</a:t>
            </a:r>
            <a:endParaRPr lang="en-US" sz="1150" dirty="0"/>
          </a:p>
        </p:txBody>
      </p:sp>
      <p:sp>
        <p:nvSpPr>
          <p:cNvPr id="15" name="Shape 10"/>
          <p:cNvSpPr/>
          <p:nvPr/>
        </p:nvSpPr>
        <p:spPr>
          <a:xfrm>
            <a:off x="7635240" y="3712464"/>
            <a:ext cx="548640" cy="548640"/>
          </a:xfrm>
          <a:prstGeom prst="roundRect">
            <a:avLst>
              <a:gd name="adj" fmla="val 20000"/>
            </a:avLst>
          </a:prstGeom>
          <a:solidFill>
            <a:srgbClr val="00277F"/>
          </a:solidFill>
          <a:ln/>
          <a:effectLst>
            <a:outerShdw blurRad="88900" dist="25400" dir="5400000" algn="bl" rotWithShape="0">
              <a:srgbClr val="222A45">
                <a:alpha val="18000"/>
              </a:srgbClr>
            </a:outerShdw>
          </a:effectLst>
        </p:spPr>
        <p:txBody>
          <a:bodyPr/>
          <a:lstStyle/>
          <a:p>
            <a:endParaRPr lang="en-US"/>
          </a:p>
        </p:txBody>
      </p:sp>
      <p:pic>
        <p:nvPicPr>
          <p:cNvPr id="16" name="Image 3" descr="preencoded.png"/>
          <p:cNvPicPr>
            <a:picLocks noChangeAspect="1"/>
          </p:cNvPicPr>
          <p:nvPr/>
        </p:nvPicPr>
        <p:blipFill>
          <a:blip r:embed="rId6"/>
          <a:stretch>
            <a:fillRect/>
          </a:stretch>
        </p:blipFill>
        <p:spPr>
          <a:xfrm>
            <a:off x="7777886" y="3855110"/>
            <a:ext cx="263347" cy="263347"/>
          </a:xfrm>
          <a:prstGeom prst="rect">
            <a:avLst/>
          </a:prstGeom>
        </p:spPr>
      </p:pic>
      <p:sp>
        <p:nvSpPr>
          <p:cNvPr id="17" name="Text 11"/>
          <p:cNvSpPr/>
          <p:nvPr/>
        </p:nvSpPr>
        <p:spPr>
          <a:xfrm>
            <a:off x="8385048" y="3675888"/>
            <a:ext cx="3227832" cy="292608"/>
          </a:xfrm>
          <a:prstGeom prst="rect">
            <a:avLst/>
          </a:prstGeom>
          <a:noFill/>
          <a:ln/>
        </p:spPr>
        <p:txBody>
          <a:bodyPr wrap="square" lIns="0" tIns="0" rIns="0" bIns="0" rtlCol="0" anchor="ctr"/>
          <a:lstStyle/>
          <a:p>
            <a:pPr marL="0" indent="0">
              <a:buNone/>
            </a:pPr>
            <a:r>
              <a:rPr lang="en-US" sz="1450" b="1" dirty="0">
                <a:solidFill>
                  <a:srgbClr val="1B1E33"/>
                </a:solidFill>
                <a:latin typeface="Outfit" pitchFamily="34" charset="0"/>
                <a:ea typeface="Outfit" pitchFamily="34" charset="-122"/>
                <a:cs typeface="Outfit" pitchFamily="34" charset="-120"/>
              </a:rPr>
              <a:t>Checked against everything</a:t>
            </a:r>
            <a:endParaRPr lang="en-US" sz="1450" dirty="0"/>
          </a:p>
        </p:txBody>
      </p:sp>
      <p:sp>
        <p:nvSpPr>
          <p:cNvPr id="18" name="Text 12"/>
          <p:cNvSpPr/>
          <p:nvPr/>
        </p:nvSpPr>
        <p:spPr>
          <a:xfrm>
            <a:off x="8385048" y="3986784"/>
            <a:ext cx="3227832" cy="566928"/>
          </a:xfrm>
          <a:prstGeom prst="rect">
            <a:avLst/>
          </a:prstGeom>
          <a:noFill/>
          <a:ln/>
        </p:spPr>
        <p:txBody>
          <a:bodyPr wrap="square" lIns="0" tIns="0" rIns="0" bIns="0" rtlCol="0" anchor="ctr"/>
          <a:lstStyle/>
          <a:p>
            <a:pPr marL="0" indent="0">
              <a:lnSpc>
                <a:spcPct val="115000"/>
              </a:lnSpc>
              <a:buNone/>
            </a:pPr>
            <a:r>
              <a:rPr lang="en-US" sz="1150" dirty="0">
                <a:solidFill>
                  <a:srgbClr val="44485F"/>
                </a:solidFill>
                <a:latin typeface="Inter" pitchFamily="34" charset="0"/>
                <a:ea typeface="Inter" pitchFamily="34" charset="-122"/>
                <a:cs typeface="Inter" pitchFamily="34" charset="-120"/>
              </a:rPr>
              <a:t>Bill matched to PO, goods receipt, contract, and policy, with page references</a:t>
            </a:r>
            <a:endParaRPr lang="en-US" sz="1150" dirty="0"/>
          </a:p>
        </p:txBody>
      </p:sp>
      <p:sp>
        <p:nvSpPr>
          <p:cNvPr id="19" name="Shape 13"/>
          <p:cNvSpPr/>
          <p:nvPr/>
        </p:nvSpPr>
        <p:spPr>
          <a:xfrm>
            <a:off x="7635240" y="4645152"/>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20" name="Image 4" descr="preencoded.png"/>
          <p:cNvPicPr>
            <a:picLocks noChangeAspect="1"/>
          </p:cNvPicPr>
          <p:nvPr/>
        </p:nvPicPr>
        <p:blipFill>
          <a:blip r:embed="rId7"/>
          <a:stretch>
            <a:fillRect/>
          </a:stretch>
        </p:blipFill>
        <p:spPr>
          <a:xfrm>
            <a:off x="7777886" y="4787798"/>
            <a:ext cx="263347" cy="263347"/>
          </a:xfrm>
          <a:prstGeom prst="rect">
            <a:avLst/>
          </a:prstGeom>
        </p:spPr>
      </p:pic>
      <p:sp>
        <p:nvSpPr>
          <p:cNvPr id="21" name="Text 14"/>
          <p:cNvSpPr/>
          <p:nvPr/>
        </p:nvSpPr>
        <p:spPr>
          <a:xfrm>
            <a:off x="8385048" y="4608576"/>
            <a:ext cx="3227832" cy="292608"/>
          </a:xfrm>
          <a:prstGeom prst="rect">
            <a:avLst/>
          </a:prstGeom>
          <a:noFill/>
          <a:ln/>
        </p:spPr>
        <p:txBody>
          <a:bodyPr wrap="square" lIns="0" tIns="0" rIns="0" bIns="0" rtlCol="0" anchor="ctr"/>
          <a:lstStyle/>
          <a:p>
            <a:pPr marL="0" indent="0">
              <a:buNone/>
            </a:pPr>
            <a:r>
              <a:rPr lang="en-US" sz="1450" b="1" dirty="0">
                <a:solidFill>
                  <a:srgbClr val="1B1E33"/>
                </a:solidFill>
                <a:latin typeface="Outfit" pitchFamily="34" charset="0"/>
                <a:ea typeface="Outfit" pitchFamily="34" charset="-122"/>
                <a:cs typeface="Outfit" pitchFamily="34" charset="-120"/>
              </a:rPr>
              <a:t>Recommended the fix</a:t>
            </a:r>
            <a:endParaRPr lang="en-US" sz="1450" dirty="0"/>
          </a:p>
        </p:txBody>
      </p:sp>
      <p:sp>
        <p:nvSpPr>
          <p:cNvPr id="22" name="Text 15"/>
          <p:cNvSpPr/>
          <p:nvPr/>
        </p:nvSpPr>
        <p:spPr>
          <a:xfrm>
            <a:off x="8385048" y="4919472"/>
            <a:ext cx="3227832" cy="566928"/>
          </a:xfrm>
          <a:prstGeom prst="rect">
            <a:avLst/>
          </a:prstGeom>
          <a:noFill/>
          <a:ln/>
        </p:spPr>
        <p:txBody>
          <a:bodyPr wrap="square" lIns="0" tIns="0" rIns="0" bIns="0" rtlCol="0" anchor="ctr"/>
          <a:lstStyle/>
          <a:p>
            <a:pPr marL="0" indent="0">
              <a:lnSpc>
                <a:spcPct val="115000"/>
              </a:lnSpc>
              <a:buNone/>
            </a:pPr>
            <a:r>
              <a:rPr lang="en-US" sz="1150" dirty="0">
                <a:solidFill>
                  <a:srgbClr val="44485F"/>
                </a:solidFill>
                <a:latin typeface="Inter" pitchFamily="34" charset="0"/>
                <a:ea typeface="Inter" pitchFamily="34" charset="-122"/>
                <a:cs typeface="Inter" pitchFamily="34" charset="-120"/>
              </a:rPr>
              <a:t>Drafted a vendor correction request, with a full audit trail behind it</a:t>
            </a:r>
            <a:endParaRPr lang="en-US" sz="1150" dirty="0"/>
          </a:p>
        </p:txBody>
      </p:sp>
      <p:sp>
        <p:nvSpPr>
          <p:cNvPr id="23" name="Text 16"/>
          <p:cNvSpPr/>
          <p:nvPr/>
        </p:nvSpPr>
        <p:spPr>
          <a:xfrm>
            <a:off x="7635240" y="5614416"/>
            <a:ext cx="3977640" cy="457200"/>
          </a:xfrm>
          <a:prstGeom prst="rect">
            <a:avLst/>
          </a:prstGeom>
          <a:noFill/>
          <a:ln/>
        </p:spPr>
        <p:txBody>
          <a:bodyPr wrap="square" lIns="0" tIns="0" rIns="0" bIns="0" rtlCol="0" anchor="ctr"/>
          <a:lstStyle/>
          <a:p>
            <a:pPr marL="0" indent="0">
              <a:lnSpc>
                <a:spcPct val="115000"/>
              </a:lnSpc>
              <a:buNone/>
            </a:pPr>
            <a:r>
              <a:rPr lang="en-US" sz="1250" i="1" dirty="0">
                <a:solidFill>
                  <a:srgbClr val="0E0C36"/>
                </a:solidFill>
                <a:latin typeface="Inter" pitchFamily="34" charset="0"/>
                <a:ea typeface="Inter" pitchFamily="34" charset="-122"/>
                <a:cs typeface="Inter" pitchFamily="34" charset="-120"/>
              </a:rPr>
              <a:t>No analyst touched it until there was a real judgment call.</a:t>
            </a:r>
            <a:endParaRPr lang="en-US" sz="1250" dirty="0"/>
          </a:p>
        </p:txBody>
      </p:sp>
      <p:pic>
        <p:nvPicPr>
          <p:cNvPr id="24" name="Image 5" descr="/tmp/build/assets/logo_color_t.png"/>
          <p:cNvPicPr>
            <a:picLocks noChangeAspect="1"/>
          </p:cNvPicPr>
          <p:nvPr/>
        </p:nvPicPr>
        <p:blipFill>
          <a:blip r:embed="rId8"/>
          <a:stretch>
            <a:fillRect/>
          </a:stretch>
        </p:blipFill>
        <p:spPr>
          <a:xfrm>
            <a:off x="566928" y="6400800"/>
            <a:ext cx="836127" cy="219456"/>
          </a:xfrm>
          <a:prstGeom prst="rect">
            <a:avLst/>
          </a:prstGeom>
        </p:spPr>
      </p:pic>
      <p:sp>
        <p:nvSpPr>
          <p:cNvPr id="25" name="Text 17"/>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7C8194"/>
                </a:solidFill>
                <a:latin typeface="JetBrains Mono" pitchFamily="34" charset="0"/>
                <a:ea typeface="JetBrains Mono" pitchFamily="34" charset="-122"/>
                <a:cs typeface="JetBrains Mono" pitchFamily="34" charset="-120"/>
              </a:rPr>
              <a:t>05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3267E4"/>
                </a:solidFill>
                <a:latin typeface="JetBrains Mono" pitchFamily="34" charset="0"/>
                <a:ea typeface="JetBrains Mono" pitchFamily="34" charset="-122"/>
                <a:cs typeface="JetBrains Mono" pitchFamily="34" charset="-120"/>
              </a:rPr>
              <a:t>WHY IT'S DIFFERENT</a:t>
            </a:r>
            <a:endParaRPr lang="en-US" sz="1150" dirty="0"/>
          </a:p>
        </p:txBody>
      </p:sp>
      <p:sp>
        <p:nvSpPr>
          <p:cNvPr id="3" name="Text 1"/>
          <p:cNvSpPr/>
          <p:nvPr/>
        </p:nvSpPr>
        <p:spPr>
          <a:xfrm>
            <a:off x="566928" y="768096"/>
            <a:ext cx="11057839" cy="914400"/>
          </a:xfrm>
          <a:prstGeom prst="rect">
            <a:avLst/>
          </a:prstGeom>
          <a:noFill/>
          <a:ln/>
        </p:spPr>
        <p:txBody>
          <a:bodyPr wrap="square" lIns="0" tIns="0" rIns="0" bIns="0" rtlCol="0" anchor="ctr"/>
          <a:lstStyle/>
          <a:p>
            <a:pPr marL="0" indent="0">
              <a:lnSpc>
                <a:spcPct val="102000"/>
              </a:lnSpc>
              <a:buNone/>
            </a:pPr>
            <a:r>
              <a:rPr lang="en-US" sz="3000" b="1" dirty="0">
                <a:solidFill>
                  <a:srgbClr val="1B1E33"/>
                </a:solidFill>
                <a:latin typeface="Outfit" pitchFamily="34" charset="0"/>
                <a:ea typeface="Outfit" pitchFamily="34" charset="-122"/>
                <a:cs typeface="Outfit" pitchFamily="34" charset="-120"/>
              </a:rPr>
              <a:t>Two agents that ground every decision in your documents</a:t>
            </a:r>
            <a:endParaRPr lang="en-US" sz="3000" dirty="0"/>
          </a:p>
        </p:txBody>
      </p:sp>
      <p:sp>
        <p:nvSpPr>
          <p:cNvPr id="4" name="Text 2"/>
          <p:cNvSpPr/>
          <p:nvPr/>
        </p:nvSpPr>
        <p:spPr>
          <a:xfrm>
            <a:off x="566928" y="1755648"/>
            <a:ext cx="11057839" cy="502920"/>
          </a:xfrm>
          <a:prstGeom prst="rect">
            <a:avLst/>
          </a:prstGeom>
          <a:noFill/>
          <a:ln/>
        </p:spPr>
        <p:txBody>
          <a:bodyPr wrap="square" lIns="0" tIns="0" rIns="0" bIns="0" rtlCol="0" anchor="ctr"/>
          <a:lstStyle/>
          <a:p>
            <a:pPr marL="0" indent="0">
              <a:lnSpc>
                <a:spcPct val="122000"/>
              </a:lnSpc>
              <a:buNone/>
            </a:pPr>
            <a:r>
              <a:rPr lang="en-US" sz="1400" dirty="0">
                <a:solidFill>
                  <a:srgbClr val="44485F"/>
                </a:solidFill>
                <a:latin typeface="Inter" pitchFamily="34" charset="0"/>
                <a:ea typeface="Inter" pitchFamily="34" charset="-122"/>
                <a:cs typeface="Inter" pitchFamily="34" charset="-120"/>
              </a:rPr>
              <a:t>Listra reasons from your own policy and contracts, not generic rules. That grounding is the moat, and it compounds with every document and resolution.</a:t>
            </a:r>
            <a:endParaRPr lang="en-US" sz="1400" dirty="0"/>
          </a:p>
        </p:txBody>
      </p:sp>
      <p:sp>
        <p:nvSpPr>
          <p:cNvPr id="5" name="Shape 3"/>
          <p:cNvSpPr/>
          <p:nvPr/>
        </p:nvSpPr>
        <p:spPr>
          <a:xfrm>
            <a:off x="566928" y="2395728"/>
            <a:ext cx="5300320" cy="2788920"/>
          </a:xfrm>
          <a:prstGeom prst="roundRect">
            <a:avLst>
              <a:gd name="adj" fmla="val 5246"/>
            </a:avLst>
          </a:prstGeom>
          <a:solidFill>
            <a:srgbClr val="F6F7FB"/>
          </a:solidFill>
          <a:ln/>
          <a:effectLst>
            <a:outerShdw blurRad="127000" dist="38100" dir="5400000" algn="bl" rotWithShape="0">
              <a:srgbClr val="222A45">
                <a:alpha val="12000"/>
              </a:srgbClr>
            </a:outerShdw>
          </a:effectLst>
        </p:spPr>
        <p:txBody>
          <a:bodyPr/>
          <a:lstStyle/>
          <a:p>
            <a:endParaRPr lang="en-US"/>
          </a:p>
        </p:txBody>
      </p:sp>
      <p:sp>
        <p:nvSpPr>
          <p:cNvPr id="6" name="Shape 4"/>
          <p:cNvSpPr/>
          <p:nvPr/>
        </p:nvSpPr>
        <p:spPr>
          <a:xfrm>
            <a:off x="932688" y="2706624"/>
            <a:ext cx="731520" cy="731520"/>
          </a:xfrm>
          <a:prstGeom prst="roundRect">
            <a:avLst>
              <a:gd name="adj" fmla="val 15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7" name="Image 0" descr="preencoded.png"/>
          <p:cNvPicPr>
            <a:picLocks noChangeAspect="1"/>
          </p:cNvPicPr>
          <p:nvPr/>
        </p:nvPicPr>
        <p:blipFill>
          <a:blip r:embed="rId3"/>
          <a:stretch>
            <a:fillRect/>
          </a:stretch>
        </p:blipFill>
        <p:spPr>
          <a:xfrm>
            <a:off x="1122883" y="2896819"/>
            <a:ext cx="351130" cy="351130"/>
          </a:xfrm>
          <a:prstGeom prst="rect">
            <a:avLst/>
          </a:prstGeom>
        </p:spPr>
      </p:pic>
      <p:sp>
        <p:nvSpPr>
          <p:cNvPr id="8" name="Text 5"/>
          <p:cNvSpPr/>
          <p:nvPr/>
        </p:nvSpPr>
        <p:spPr>
          <a:xfrm>
            <a:off x="1810512" y="2761488"/>
            <a:ext cx="2011680" cy="365760"/>
          </a:xfrm>
          <a:prstGeom prst="rect">
            <a:avLst/>
          </a:prstGeom>
          <a:noFill/>
          <a:ln/>
        </p:spPr>
        <p:txBody>
          <a:bodyPr wrap="square" lIns="0" tIns="0" rIns="0" bIns="0" rtlCol="0" anchor="ctr"/>
          <a:lstStyle/>
          <a:p>
            <a:pPr marL="0" indent="0">
              <a:buNone/>
            </a:pPr>
            <a:r>
              <a:rPr lang="en-US" sz="1800" b="1" dirty="0">
                <a:solidFill>
                  <a:srgbClr val="1B1E33"/>
                </a:solidFill>
                <a:latin typeface="Outfit" pitchFamily="34" charset="0"/>
                <a:ea typeface="Outfit" pitchFamily="34" charset="-122"/>
                <a:cs typeface="Outfit" pitchFamily="34" charset="-120"/>
              </a:rPr>
              <a:t>Policy Agent</a:t>
            </a:r>
            <a:endParaRPr lang="en-US" sz="1800" dirty="0"/>
          </a:p>
        </p:txBody>
      </p:sp>
      <p:sp>
        <p:nvSpPr>
          <p:cNvPr id="9" name="Shape 6"/>
          <p:cNvSpPr/>
          <p:nvPr/>
        </p:nvSpPr>
        <p:spPr>
          <a:xfrm>
            <a:off x="4267048" y="2798064"/>
            <a:ext cx="1280160" cy="310896"/>
          </a:xfrm>
          <a:prstGeom prst="roundRect">
            <a:avLst>
              <a:gd name="adj" fmla="val 50000"/>
            </a:avLst>
          </a:prstGeom>
          <a:solidFill>
            <a:srgbClr val="E6ECFB"/>
          </a:solidFill>
          <a:ln/>
        </p:spPr>
        <p:txBody>
          <a:bodyPr/>
          <a:lstStyle/>
          <a:p>
            <a:endParaRPr lang="en-US"/>
          </a:p>
        </p:txBody>
      </p:sp>
      <p:sp>
        <p:nvSpPr>
          <p:cNvPr id="10" name="Text 7"/>
          <p:cNvSpPr/>
          <p:nvPr/>
        </p:nvSpPr>
        <p:spPr>
          <a:xfrm>
            <a:off x="4267048" y="2798064"/>
            <a:ext cx="1280160" cy="310896"/>
          </a:xfrm>
          <a:prstGeom prst="rect">
            <a:avLst/>
          </a:prstGeom>
          <a:noFill/>
          <a:ln/>
        </p:spPr>
        <p:txBody>
          <a:bodyPr wrap="square" lIns="0" tIns="0" rIns="0" bIns="0" rtlCol="0" anchor="ctr"/>
          <a:lstStyle/>
          <a:p>
            <a:pPr marL="0" indent="0" algn="ctr">
              <a:buNone/>
            </a:pPr>
            <a:r>
              <a:rPr lang="en-US" sz="730" b="1" kern="0" spc="40" dirty="0">
                <a:solidFill>
                  <a:srgbClr val="3267E4"/>
                </a:solidFill>
                <a:latin typeface="JetBrains Mono" pitchFamily="34" charset="0"/>
                <a:ea typeface="JetBrains Mono" pitchFamily="34" charset="-122"/>
                <a:cs typeface="JetBrains Mono" pitchFamily="34" charset="-120"/>
              </a:rPr>
              <a:t>PROVISIONAL PATENT</a:t>
            </a:r>
            <a:endParaRPr lang="en-US" sz="730" dirty="0"/>
          </a:p>
        </p:txBody>
      </p:sp>
      <p:sp>
        <p:nvSpPr>
          <p:cNvPr id="11" name="Text 8"/>
          <p:cNvSpPr/>
          <p:nvPr/>
        </p:nvSpPr>
        <p:spPr>
          <a:xfrm>
            <a:off x="932688" y="3657600"/>
            <a:ext cx="4568800" cy="1371600"/>
          </a:xfrm>
          <a:prstGeom prst="rect">
            <a:avLst/>
          </a:prstGeom>
          <a:noFill/>
          <a:ln/>
        </p:spPr>
        <p:txBody>
          <a:bodyPr wrap="square" lIns="0" tIns="0" rIns="0" bIns="0" rtlCol="0" anchor="ctr"/>
          <a:lstStyle/>
          <a:p>
            <a:pPr marL="152400" indent="-152400">
              <a:lnSpc>
                <a:spcPct val="115000"/>
              </a:lnSpc>
              <a:spcAft>
                <a:spcPts val="600"/>
              </a:spcAft>
              <a:buSzPct val="100000"/>
              <a:buChar char="•"/>
            </a:pPr>
            <a:r>
              <a:rPr lang="en-US" sz="1250" dirty="0">
                <a:solidFill>
                  <a:srgbClr val="44485F"/>
                </a:solidFill>
                <a:latin typeface="Inter" pitchFamily="34" charset="0"/>
                <a:ea typeface="Inter" pitchFamily="34" charset="-122"/>
                <a:cs typeface="Inter" pitchFamily="34" charset="-120"/>
              </a:rPr>
              <a:t>Plain-language AP policy becomes versioned, testable rules</a:t>
            </a:r>
            <a:endParaRPr lang="en-US" sz="1250" dirty="0"/>
          </a:p>
          <a:p>
            <a:pPr marL="152400" indent="-152400">
              <a:lnSpc>
                <a:spcPct val="115000"/>
              </a:lnSpc>
              <a:spcAft>
                <a:spcPts val="600"/>
              </a:spcAft>
              <a:buSzPct val="100000"/>
              <a:buChar char="•"/>
            </a:pPr>
            <a:r>
              <a:rPr lang="en-US" sz="1250" dirty="0">
                <a:solidFill>
                  <a:srgbClr val="44485F"/>
                </a:solidFill>
                <a:latin typeface="Inter" pitchFamily="34" charset="0"/>
                <a:ea typeface="Inter" pitchFamily="34" charset="-122"/>
                <a:cs typeface="Inter" pitchFamily="34" charset="-120"/>
              </a:rPr>
              <a:t>Gap analysis flags where workflows diverge from policy, to the exact page</a:t>
            </a:r>
            <a:endParaRPr lang="en-US" sz="1250" dirty="0"/>
          </a:p>
          <a:p>
            <a:pPr marL="152400" indent="-152400">
              <a:lnSpc>
                <a:spcPct val="115000"/>
              </a:lnSpc>
              <a:spcAft>
                <a:spcPts val="600"/>
              </a:spcAft>
              <a:buSzPct val="100000"/>
              <a:buChar char="•"/>
            </a:pPr>
            <a:r>
              <a:rPr lang="en-US" sz="1250" dirty="0">
                <a:solidFill>
                  <a:srgbClr val="44485F"/>
                </a:solidFill>
                <a:latin typeface="Inter" pitchFamily="34" charset="0"/>
                <a:ea typeface="Inter" pitchFamily="34" charset="-122"/>
                <a:cs typeface="Inter" pitchFamily="34" charset="-120"/>
              </a:rPr>
              <a:t>One-click fix generates the corrected configuration</a:t>
            </a:r>
            <a:endParaRPr lang="en-US" sz="1250" dirty="0"/>
          </a:p>
        </p:txBody>
      </p:sp>
      <p:sp>
        <p:nvSpPr>
          <p:cNvPr id="12" name="Shape 9"/>
          <p:cNvSpPr/>
          <p:nvPr/>
        </p:nvSpPr>
        <p:spPr>
          <a:xfrm>
            <a:off x="6324448" y="2395728"/>
            <a:ext cx="5300320" cy="2788920"/>
          </a:xfrm>
          <a:prstGeom prst="roundRect">
            <a:avLst>
              <a:gd name="adj" fmla="val 5246"/>
            </a:avLst>
          </a:prstGeom>
          <a:solidFill>
            <a:srgbClr val="F6F7FB"/>
          </a:solidFill>
          <a:ln/>
          <a:effectLst>
            <a:outerShdw blurRad="127000" dist="38100" dir="5400000" algn="bl" rotWithShape="0">
              <a:srgbClr val="222A45">
                <a:alpha val="12000"/>
              </a:srgbClr>
            </a:outerShdw>
          </a:effectLst>
        </p:spPr>
        <p:txBody>
          <a:bodyPr/>
          <a:lstStyle/>
          <a:p>
            <a:endParaRPr lang="en-US"/>
          </a:p>
        </p:txBody>
      </p:sp>
      <p:sp>
        <p:nvSpPr>
          <p:cNvPr id="13" name="Shape 10"/>
          <p:cNvSpPr/>
          <p:nvPr/>
        </p:nvSpPr>
        <p:spPr>
          <a:xfrm>
            <a:off x="6690208" y="2706624"/>
            <a:ext cx="731520" cy="731520"/>
          </a:xfrm>
          <a:prstGeom prst="roundRect">
            <a:avLst>
              <a:gd name="adj" fmla="val 15000"/>
            </a:avLst>
          </a:prstGeom>
          <a:solidFill>
            <a:srgbClr val="00277F"/>
          </a:solidFill>
          <a:ln/>
          <a:effectLst>
            <a:outerShdw blurRad="88900" dist="25400" dir="5400000" algn="bl" rotWithShape="0">
              <a:srgbClr val="222A45">
                <a:alpha val="18000"/>
              </a:srgbClr>
            </a:outerShdw>
          </a:effectLst>
        </p:spPr>
        <p:txBody>
          <a:bodyPr/>
          <a:lstStyle/>
          <a:p>
            <a:endParaRPr lang="en-US"/>
          </a:p>
        </p:txBody>
      </p:sp>
      <p:pic>
        <p:nvPicPr>
          <p:cNvPr id="14" name="Image 1" descr="preencoded.png"/>
          <p:cNvPicPr>
            <a:picLocks noChangeAspect="1"/>
          </p:cNvPicPr>
          <p:nvPr/>
        </p:nvPicPr>
        <p:blipFill>
          <a:blip r:embed="rId4"/>
          <a:stretch>
            <a:fillRect/>
          </a:stretch>
        </p:blipFill>
        <p:spPr>
          <a:xfrm>
            <a:off x="6880403" y="2896819"/>
            <a:ext cx="351130" cy="351130"/>
          </a:xfrm>
          <a:prstGeom prst="rect">
            <a:avLst/>
          </a:prstGeom>
        </p:spPr>
      </p:pic>
      <p:sp>
        <p:nvSpPr>
          <p:cNvPr id="15" name="Text 11"/>
          <p:cNvSpPr/>
          <p:nvPr/>
        </p:nvSpPr>
        <p:spPr>
          <a:xfrm>
            <a:off x="7568032" y="2761488"/>
            <a:ext cx="3837280" cy="365760"/>
          </a:xfrm>
          <a:prstGeom prst="rect">
            <a:avLst/>
          </a:prstGeom>
          <a:noFill/>
          <a:ln/>
        </p:spPr>
        <p:txBody>
          <a:bodyPr wrap="square" lIns="0" tIns="0" rIns="0" bIns="0" rtlCol="0" anchor="ctr"/>
          <a:lstStyle/>
          <a:p>
            <a:pPr marL="0" indent="0">
              <a:buNone/>
            </a:pPr>
            <a:r>
              <a:rPr lang="en-US" sz="1800" b="1" dirty="0">
                <a:solidFill>
                  <a:srgbClr val="1B1E33"/>
                </a:solidFill>
                <a:latin typeface="Outfit" pitchFamily="34" charset="0"/>
                <a:ea typeface="Outfit" pitchFamily="34" charset="-122"/>
                <a:cs typeface="Outfit" pitchFamily="34" charset="-120"/>
              </a:rPr>
              <a:t>Contract Analysis Agent</a:t>
            </a:r>
            <a:endParaRPr lang="en-US" sz="1800" dirty="0"/>
          </a:p>
        </p:txBody>
      </p:sp>
      <p:sp>
        <p:nvSpPr>
          <p:cNvPr id="16" name="Text 12"/>
          <p:cNvSpPr/>
          <p:nvPr/>
        </p:nvSpPr>
        <p:spPr>
          <a:xfrm>
            <a:off x="6690208" y="3657600"/>
            <a:ext cx="4568800" cy="1371600"/>
          </a:xfrm>
          <a:prstGeom prst="rect">
            <a:avLst/>
          </a:prstGeom>
          <a:noFill/>
          <a:ln/>
        </p:spPr>
        <p:txBody>
          <a:bodyPr wrap="square" lIns="0" tIns="0" rIns="0" bIns="0" rtlCol="0" anchor="ctr"/>
          <a:lstStyle/>
          <a:p>
            <a:pPr marL="152400" indent="-152400">
              <a:lnSpc>
                <a:spcPct val="115000"/>
              </a:lnSpc>
              <a:spcAft>
                <a:spcPts val="600"/>
              </a:spcAft>
              <a:buSzPct val="100000"/>
              <a:buChar char="•"/>
            </a:pPr>
            <a:r>
              <a:rPr lang="en-US" sz="1250" dirty="0">
                <a:solidFill>
                  <a:srgbClr val="44485F"/>
                </a:solidFill>
                <a:latin typeface="Inter" pitchFamily="34" charset="0"/>
                <a:ea typeface="Inter" pitchFamily="34" charset="-122"/>
                <a:cs typeface="Inter" pitchFamily="34" charset="-120"/>
              </a:rPr>
              <a:t>Vendor contracts parsed into rate cards, price tolerances, and payment terms</a:t>
            </a:r>
            <a:endParaRPr lang="en-US" sz="1250" dirty="0"/>
          </a:p>
          <a:p>
            <a:pPr marL="152400" indent="-152400">
              <a:lnSpc>
                <a:spcPct val="115000"/>
              </a:lnSpc>
              <a:spcAft>
                <a:spcPts val="600"/>
              </a:spcAft>
              <a:buSzPct val="100000"/>
              <a:buChar char="•"/>
            </a:pPr>
            <a:r>
              <a:rPr lang="en-US" sz="1250" dirty="0">
                <a:solidFill>
                  <a:srgbClr val="44485F"/>
                </a:solidFill>
                <a:latin typeface="Inter" pitchFamily="34" charset="0"/>
                <a:ea typeface="Inter" pitchFamily="34" charset="-122"/>
                <a:cs typeface="Inter" pitchFamily="34" charset="-120"/>
              </a:rPr>
              <a:t>Grounds matching and exception decisions in the negotiated terms</a:t>
            </a:r>
            <a:endParaRPr lang="en-US" sz="1250" dirty="0"/>
          </a:p>
          <a:p>
            <a:pPr marL="152400" indent="-152400">
              <a:lnSpc>
                <a:spcPct val="115000"/>
              </a:lnSpc>
              <a:spcAft>
                <a:spcPts val="600"/>
              </a:spcAft>
              <a:buSzPct val="100000"/>
              <a:buChar char="•"/>
            </a:pPr>
            <a:r>
              <a:rPr lang="en-US" sz="1250" dirty="0">
                <a:solidFill>
                  <a:srgbClr val="44485F"/>
                </a:solidFill>
                <a:latin typeface="Inter" pitchFamily="34" charset="0"/>
                <a:ea typeface="Inter" pitchFamily="34" charset="-122"/>
                <a:cs typeface="Inter" pitchFamily="34" charset="-120"/>
              </a:rPr>
              <a:t>Catches pricing mismatches against the contract, not a guess</a:t>
            </a:r>
            <a:endParaRPr lang="en-US" sz="1250" dirty="0"/>
          </a:p>
        </p:txBody>
      </p:sp>
      <p:sp>
        <p:nvSpPr>
          <p:cNvPr id="17" name="Text 13"/>
          <p:cNvSpPr/>
          <p:nvPr/>
        </p:nvSpPr>
        <p:spPr>
          <a:xfrm>
            <a:off x="566928" y="5440680"/>
            <a:ext cx="11057839" cy="457200"/>
          </a:xfrm>
          <a:prstGeom prst="rect">
            <a:avLst/>
          </a:prstGeom>
          <a:noFill/>
          <a:ln/>
        </p:spPr>
        <p:txBody>
          <a:bodyPr wrap="square" lIns="0" tIns="0" rIns="0" bIns="0" rtlCol="0" anchor="ctr"/>
          <a:lstStyle/>
          <a:p>
            <a:pPr marL="0" indent="0" algn="ctr">
              <a:buNone/>
            </a:pPr>
            <a:r>
              <a:rPr lang="en-US" sz="1400" i="1" dirty="0">
                <a:solidFill>
                  <a:srgbClr val="0E0C36"/>
                </a:solidFill>
                <a:latin typeface="Inter" pitchFamily="34" charset="0"/>
                <a:ea typeface="Inter" pitchFamily="34" charset="-122"/>
                <a:cs typeface="Inter" pitchFamily="34" charset="-120"/>
              </a:rPr>
              <a:t>Every policy, contract, and resolution compounds per account. Replacing Listra means re-encoding all of it.</a:t>
            </a:r>
            <a:endParaRPr lang="en-US" sz="1400" dirty="0"/>
          </a:p>
        </p:txBody>
      </p:sp>
      <p:pic>
        <p:nvPicPr>
          <p:cNvPr id="18" name="Image 2" descr="/tmp/build/assets/logo_color_t.png"/>
          <p:cNvPicPr>
            <a:picLocks noChangeAspect="1"/>
          </p:cNvPicPr>
          <p:nvPr/>
        </p:nvPicPr>
        <p:blipFill>
          <a:blip r:embed="rId5"/>
          <a:stretch>
            <a:fillRect/>
          </a:stretch>
        </p:blipFill>
        <p:spPr>
          <a:xfrm>
            <a:off x="566928" y="6400800"/>
            <a:ext cx="836127" cy="219456"/>
          </a:xfrm>
          <a:prstGeom prst="rect">
            <a:avLst/>
          </a:prstGeom>
        </p:spPr>
      </p:pic>
      <p:sp>
        <p:nvSpPr>
          <p:cNvPr id="19" name="Text 14"/>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7C8194"/>
                </a:solidFill>
                <a:latin typeface="JetBrains Mono" pitchFamily="34" charset="0"/>
                <a:ea typeface="JetBrains Mono" pitchFamily="34" charset="-122"/>
                <a:cs typeface="JetBrains Mono" pitchFamily="34" charset="-120"/>
              </a:rPr>
              <a:t>05</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3267E4"/>
                </a:solidFill>
                <a:latin typeface="JetBrains Mono" pitchFamily="34" charset="0"/>
                <a:ea typeface="JetBrains Mono" pitchFamily="34" charset="-122"/>
                <a:cs typeface="JetBrains Mono" pitchFamily="34" charset="-120"/>
              </a:rPr>
              <a:t>DIFFERENT AND BETTER</a:t>
            </a:r>
            <a:endParaRPr lang="en-US" sz="1150" dirty="0"/>
          </a:p>
        </p:txBody>
      </p:sp>
      <p:sp>
        <p:nvSpPr>
          <p:cNvPr id="3" name="Text 1"/>
          <p:cNvSpPr/>
          <p:nvPr/>
        </p:nvSpPr>
        <p:spPr>
          <a:xfrm>
            <a:off x="566928" y="768096"/>
            <a:ext cx="11057839" cy="914400"/>
          </a:xfrm>
          <a:prstGeom prst="rect">
            <a:avLst/>
          </a:prstGeom>
          <a:noFill/>
          <a:ln/>
        </p:spPr>
        <p:txBody>
          <a:bodyPr wrap="square" lIns="0" tIns="0" rIns="0" bIns="0" rtlCol="0" anchor="ctr"/>
          <a:lstStyle/>
          <a:p>
            <a:pPr marL="0" indent="0">
              <a:lnSpc>
                <a:spcPct val="102000"/>
              </a:lnSpc>
              <a:buNone/>
            </a:pPr>
            <a:r>
              <a:rPr lang="en-US" sz="3000" b="1" dirty="0">
                <a:solidFill>
                  <a:srgbClr val="1B1E33"/>
                </a:solidFill>
                <a:latin typeface="Outfit" pitchFamily="34" charset="0"/>
                <a:ea typeface="Outfit" pitchFamily="34" charset="-122"/>
                <a:cs typeface="Outfit" pitchFamily="34" charset="-120"/>
              </a:rPr>
              <a:t>Workflow routers vs. a control layer</a:t>
            </a:r>
            <a:endParaRPr lang="en-US" sz="3000" dirty="0"/>
          </a:p>
        </p:txBody>
      </p:sp>
      <p:sp>
        <p:nvSpPr>
          <p:cNvPr id="4" name="Shape 2"/>
          <p:cNvSpPr/>
          <p:nvPr/>
        </p:nvSpPr>
        <p:spPr>
          <a:xfrm>
            <a:off x="566928" y="1828800"/>
            <a:ext cx="5300320" cy="3611880"/>
          </a:xfrm>
          <a:prstGeom prst="roundRect">
            <a:avLst>
              <a:gd name="adj" fmla="val 4051"/>
            </a:avLst>
          </a:prstGeom>
          <a:solidFill>
            <a:srgbClr val="F6F7FB"/>
          </a:solidFill>
          <a:ln/>
          <a:effectLst>
            <a:outerShdw blurRad="127000" dist="38100" dir="5400000" algn="bl" rotWithShape="0">
              <a:srgbClr val="222A45">
                <a:alpha val="12000"/>
              </a:srgbClr>
            </a:outerShdw>
          </a:effectLst>
        </p:spPr>
        <p:txBody>
          <a:bodyPr/>
          <a:lstStyle/>
          <a:p>
            <a:endParaRPr lang="en-US"/>
          </a:p>
        </p:txBody>
      </p:sp>
      <p:sp>
        <p:nvSpPr>
          <p:cNvPr id="5" name="Text 3"/>
          <p:cNvSpPr/>
          <p:nvPr/>
        </p:nvSpPr>
        <p:spPr>
          <a:xfrm>
            <a:off x="932688" y="2084832"/>
            <a:ext cx="4568800" cy="365760"/>
          </a:xfrm>
          <a:prstGeom prst="rect">
            <a:avLst/>
          </a:prstGeom>
          <a:noFill/>
          <a:ln/>
        </p:spPr>
        <p:txBody>
          <a:bodyPr wrap="square" lIns="0" tIns="0" rIns="0" bIns="0" rtlCol="0" anchor="ctr"/>
          <a:lstStyle/>
          <a:p>
            <a:pPr marL="0" indent="0">
              <a:buNone/>
            </a:pPr>
            <a:r>
              <a:rPr lang="en-US" sz="1600" b="1" dirty="0">
                <a:solidFill>
                  <a:srgbClr val="44485F"/>
                </a:solidFill>
                <a:latin typeface="Outfit" pitchFamily="34" charset="0"/>
                <a:ea typeface="Outfit" pitchFamily="34" charset="-122"/>
                <a:cs typeface="Outfit" pitchFamily="34" charset="-120"/>
              </a:rPr>
              <a:t>Workflow routers (incumbents)</a:t>
            </a:r>
            <a:endParaRPr lang="en-US" sz="1600" dirty="0"/>
          </a:p>
        </p:txBody>
      </p:sp>
      <p:pic>
        <p:nvPicPr>
          <p:cNvPr id="6" name="Image 0" descr="preencoded.png"/>
          <p:cNvPicPr>
            <a:picLocks noChangeAspect="1"/>
          </p:cNvPicPr>
          <p:nvPr/>
        </p:nvPicPr>
        <p:blipFill>
          <a:blip r:embed="rId3"/>
          <a:stretch>
            <a:fillRect/>
          </a:stretch>
        </p:blipFill>
        <p:spPr>
          <a:xfrm>
            <a:off x="950976" y="2734056"/>
            <a:ext cx="201168" cy="201168"/>
          </a:xfrm>
          <a:prstGeom prst="rect">
            <a:avLst/>
          </a:prstGeom>
        </p:spPr>
      </p:pic>
      <p:sp>
        <p:nvSpPr>
          <p:cNvPr id="7" name="Text 4"/>
          <p:cNvSpPr/>
          <p:nvPr/>
        </p:nvSpPr>
        <p:spPr>
          <a:xfrm>
            <a:off x="1298448" y="2642616"/>
            <a:ext cx="4203040" cy="457200"/>
          </a:xfrm>
          <a:prstGeom prst="rect">
            <a:avLst/>
          </a:prstGeom>
          <a:noFill/>
          <a:ln/>
        </p:spPr>
        <p:txBody>
          <a:bodyPr wrap="square" lIns="0" tIns="0" rIns="0" bIns="0" rtlCol="0" anchor="ctr"/>
          <a:lstStyle/>
          <a:p>
            <a:pPr marL="0" indent="0">
              <a:lnSpc>
                <a:spcPct val="112000"/>
              </a:lnSpc>
              <a:buNone/>
            </a:pPr>
            <a:r>
              <a:rPr lang="en-US" sz="1300" dirty="0">
                <a:solidFill>
                  <a:srgbClr val="44485F"/>
                </a:solidFill>
                <a:latin typeface="Inter" pitchFamily="34" charset="0"/>
                <a:ea typeface="Inter" pitchFamily="34" charset="-122"/>
                <a:cs typeface="Inter" pitchFamily="34" charset="-120"/>
              </a:rPr>
              <a:t>Static rules and linear approval chains</a:t>
            </a:r>
            <a:endParaRPr lang="en-US" sz="1300" dirty="0"/>
          </a:p>
        </p:txBody>
      </p:sp>
      <p:pic>
        <p:nvPicPr>
          <p:cNvPr id="8" name="Image 1" descr="preencoded.png"/>
          <p:cNvPicPr>
            <a:picLocks noChangeAspect="1"/>
          </p:cNvPicPr>
          <p:nvPr/>
        </p:nvPicPr>
        <p:blipFill>
          <a:blip r:embed="rId3"/>
          <a:stretch>
            <a:fillRect/>
          </a:stretch>
        </p:blipFill>
        <p:spPr>
          <a:xfrm>
            <a:off x="950976" y="3374136"/>
            <a:ext cx="201168" cy="201168"/>
          </a:xfrm>
          <a:prstGeom prst="rect">
            <a:avLst/>
          </a:prstGeom>
        </p:spPr>
      </p:pic>
      <p:sp>
        <p:nvSpPr>
          <p:cNvPr id="9" name="Text 5"/>
          <p:cNvSpPr/>
          <p:nvPr/>
        </p:nvSpPr>
        <p:spPr>
          <a:xfrm>
            <a:off x="1298448" y="3282696"/>
            <a:ext cx="4203040" cy="457200"/>
          </a:xfrm>
          <a:prstGeom prst="rect">
            <a:avLst/>
          </a:prstGeom>
          <a:noFill/>
          <a:ln/>
        </p:spPr>
        <p:txBody>
          <a:bodyPr wrap="square" lIns="0" tIns="0" rIns="0" bIns="0" rtlCol="0" anchor="ctr"/>
          <a:lstStyle/>
          <a:p>
            <a:pPr marL="0" indent="0">
              <a:lnSpc>
                <a:spcPct val="112000"/>
              </a:lnSpc>
              <a:buNone/>
            </a:pPr>
            <a:r>
              <a:rPr lang="en-US" sz="1300" dirty="0">
                <a:solidFill>
                  <a:srgbClr val="44485F"/>
                </a:solidFill>
                <a:latin typeface="Inter" pitchFamily="34" charset="0"/>
                <a:ea typeface="Inter" pitchFamily="34" charset="-122"/>
                <a:cs typeface="Inter" pitchFamily="34" charset="-120"/>
              </a:rPr>
              <a:t>Human-led exception investigation</a:t>
            </a:r>
            <a:endParaRPr lang="en-US" sz="1300" dirty="0"/>
          </a:p>
        </p:txBody>
      </p:sp>
      <p:pic>
        <p:nvPicPr>
          <p:cNvPr id="10" name="Image 2" descr="preencoded.png"/>
          <p:cNvPicPr>
            <a:picLocks noChangeAspect="1"/>
          </p:cNvPicPr>
          <p:nvPr/>
        </p:nvPicPr>
        <p:blipFill>
          <a:blip r:embed="rId3"/>
          <a:stretch>
            <a:fillRect/>
          </a:stretch>
        </p:blipFill>
        <p:spPr>
          <a:xfrm>
            <a:off x="950976" y="4014216"/>
            <a:ext cx="201168" cy="201168"/>
          </a:xfrm>
          <a:prstGeom prst="rect">
            <a:avLst/>
          </a:prstGeom>
        </p:spPr>
      </p:pic>
      <p:sp>
        <p:nvSpPr>
          <p:cNvPr id="11" name="Text 6"/>
          <p:cNvSpPr/>
          <p:nvPr/>
        </p:nvSpPr>
        <p:spPr>
          <a:xfrm>
            <a:off x="1298448" y="3922776"/>
            <a:ext cx="4203040" cy="457200"/>
          </a:xfrm>
          <a:prstGeom prst="rect">
            <a:avLst/>
          </a:prstGeom>
          <a:noFill/>
          <a:ln/>
        </p:spPr>
        <p:txBody>
          <a:bodyPr wrap="square" lIns="0" tIns="0" rIns="0" bIns="0" rtlCol="0" anchor="ctr"/>
          <a:lstStyle/>
          <a:p>
            <a:pPr marL="0" indent="0">
              <a:lnSpc>
                <a:spcPct val="112000"/>
              </a:lnSpc>
              <a:buNone/>
            </a:pPr>
            <a:r>
              <a:rPr lang="en-US" sz="1300" dirty="0">
                <a:solidFill>
                  <a:srgbClr val="44485F"/>
                </a:solidFill>
                <a:latin typeface="Inter" pitchFamily="34" charset="0"/>
                <a:ea typeface="Inter" pitchFamily="34" charset="-122"/>
                <a:cs typeface="Inter" pitchFamily="34" charset="-120"/>
              </a:rPr>
              <a:t>Humans are the default decision-maker</a:t>
            </a:r>
            <a:endParaRPr lang="en-US" sz="1300" dirty="0"/>
          </a:p>
        </p:txBody>
      </p:sp>
      <p:pic>
        <p:nvPicPr>
          <p:cNvPr id="12" name="Image 3" descr="preencoded.png"/>
          <p:cNvPicPr>
            <a:picLocks noChangeAspect="1"/>
          </p:cNvPicPr>
          <p:nvPr/>
        </p:nvPicPr>
        <p:blipFill>
          <a:blip r:embed="rId3"/>
          <a:stretch>
            <a:fillRect/>
          </a:stretch>
        </p:blipFill>
        <p:spPr>
          <a:xfrm>
            <a:off x="950976" y="4654296"/>
            <a:ext cx="201168" cy="201168"/>
          </a:xfrm>
          <a:prstGeom prst="rect">
            <a:avLst/>
          </a:prstGeom>
        </p:spPr>
      </p:pic>
      <p:sp>
        <p:nvSpPr>
          <p:cNvPr id="13" name="Text 7"/>
          <p:cNvSpPr/>
          <p:nvPr/>
        </p:nvSpPr>
        <p:spPr>
          <a:xfrm>
            <a:off x="1298448" y="4562856"/>
            <a:ext cx="4203040" cy="457200"/>
          </a:xfrm>
          <a:prstGeom prst="rect">
            <a:avLst/>
          </a:prstGeom>
          <a:noFill/>
          <a:ln/>
        </p:spPr>
        <p:txBody>
          <a:bodyPr wrap="square" lIns="0" tIns="0" rIns="0" bIns="0" rtlCol="0" anchor="ctr"/>
          <a:lstStyle/>
          <a:p>
            <a:pPr marL="0" indent="0">
              <a:lnSpc>
                <a:spcPct val="112000"/>
              </a:lnSpc>
              <a:buNone/>
            </a:pPr>
            <a:r>
              <a:rPr lang="en-US" sz="1300" dirty="0">
                <a:solidFill>
                  <a:srgbClr val="44485F"/>
                </a:solidFill>
                <a:latin typeface="Inter" pitchFamily="34" charset="0"/>
                <a:ea typeface="Inter" pitchFamily="34" charset="-122"/>
                <a:cs typeface="Inter" pitchFamily="34" charset="-120"/>
              </a:rPr>
              <a:t>AI bolted onto a workflow built for routing</a:t>
            </a:r>
            <a:endParaRPr lang="en-US" sz="1300" dirty="0"/>
          </a:p>
        </p:txBody>
      </p:sp>
      <p:sp>
        <p:nvSpPr>
          <p:cNvPr id="14" name="Shape 8"/>
          <p:cNvSpPr/>
          <p:nvPr/>
        </p:nvSpPr>
        <p:spPr>
          <a:xfrm>
            <a:off x="6324448" y="1828800"/>
            <a:ext cx="5300320" cy="3611880"/>
          </a:xfrm>
          <a:prstGeom prst="roundRect">
            <a:avLst>
              <a:gd name="adj" fmla="val 4051"/>
            </a:avLst>
          </a:prstGeom>
          <a:solidFill>
            <a:srgbClr val="FFFFFF"/>
          </a:solidFill>
          <a:ln/>
          <a:effectLst>
            <a:outerShdw blurRad="127000" dist="38100" dir="5400000" algn="bl" rotWithShape="0">
              <a:srgbClr val="222A45">
                <a:alpha val="12000"/>
              </a:srgbClr>
            </a:outerShdw>
          </a:effectLst>
        </p:spPr>
        <p:txBody>
          <a:bodyPr/>
          <a:lstStyle/>
          <a:p>
            <a:endParaRPr lang="en-US"/>
          </a:p>
        </p:txBody>
      </p:sp>
      <p:sp>
        <p:nvSpPr>
          <p:cNvPr id="15" name="Shape 9"/>
          <p:cNvSpPr/>
          <p:nvPr/>
        </p:nvSpPr>
        <p:spPr>
          <a:xfrm>
            <a:off x="6324448" y="1828800"/>
            <a:ext cx="5300320" cy="3611880"/>
          </a:xfrm>
          <a:prstGeom prst="roundRect">
            <a:avLst>
              <a:gd name="adj" fmla="val 4051"/>
            </a:avLst>
          </a:prstGeom>
          <a:solidFill>
            <a:srgbClr val="FFFFFF">
              <a:alpha val="0"/>
            </a:srgbClr>
          </a:solidFill>
          <a:ln w="19050">
            <a:solidFill>
              <a:srgbClr val="3267E4"/>
            </a:solidFill>
            <a:prstDash val="solid"/>
          </a:ln>
        </p:spPr>
        <p:txBody>
          <a:bodyPr/>
          <a:lstStyle/>
          <a:p>
            <a:endParaRPr lang="en-US"/>
          </a:p>
        </p:txBody>
      </p:sp>
      <p:sp>
        <p:nvSpPr>
          <p:cNvPr id="16" name="Text 10"/>
          <p:cNvSpPr/>
          <p:nvPr/>
        </p:nvSpPr>
        <p:spPr>
          <a:xfrm>
            <a:off x="6690208" y="2084832"/>
            <a:ext cx="4568800" cy="365760"/>
          </a:xfrm>
          <a:prstGeom prst="rect">
            <a:avLst/>
          </a:prstGeom>
          <a:noFill/>
          <a:ln/>
        </p:spPr>
        <p:txBody>
          <a:bodyPr wrap="square" lIns="0" tIns="0" rIns="0" bIns="0" rtlCol="0" anchor="ctr"/>
          <a:lstStyle/>
          <a:p>
            <a:pPr marL="0" indent="0">
              <a:buNone/>
            </a:pPr>
            <a:r>
              <a:rPr lang="en-US" sz="1600" b="1" dirty="0">
                <a:solidFill>
                  <a:srgbClr val="3267E4"/>
                </a:solidFill>
                <a:latin typeface="Outfit" pitchFamily="34" charset="0"/>
                <a:ea typeface="Outfit" pitchFamily="34" charset="-122"/>
                <a:cs typeface="Outfit" pitchFamily="34" charset="-120"/>
              </a:rPr>
              <a:t>Listra control layer</a:t>
            </a:r>
            <a:endParaRPr lang="en-US" sz="1600" dirty="0"/>
          </a:p>
        </p:txBody>
      </p:sp>
      <p:pic>
        <p:nvPicPr>
          <p:cNvPr id="17" name="Image 4" descr="preencoded.png"/>
          <p:cNvPicPr>
            <a:picLocks noChangeAspect="1"/>
          </p:cNvPicPr>
          <p:nvPr/>
        </p:nvPicPr>
        <p:blipFill>
          <a:blip r:embed="rId4"/>
          <a:stretch>
            <a:fillRect/>
          </a:stretch>
        </p:blipFill>
        <p:spPr>
          <a:xfrm>
            <a:off x="6708496" y="2734056"/>
            <a:ext cx="201168" cy="201168"/>
          </a:xfrm>
          <a:prstGeom prst="rect">
            <a:avLst/>
          </a:prstGeom>
        </p:spPr>
      </p:pic>
      <p:sp>
        <p:nvSpPr>
          <p:cNvPr id="18" name="Text 11"/>
          <p:cNvSpPr/>
          <p:nvPr/>
        </p:nvSpPr>
        <p:spPr>
          <a:xfrm>
            <a:off x="7055968" y="2642616"/>
            <a:ext cx="4203040" cy="457200"/>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System-led resolution by default</a:t>
            </a:r>
            <a:endParaRPr lang="en-US" sz="1300" dirty="0"/>
          </a:p>
        </p:txBody>
      </p:sp>
      <p:pic>
        <p:nvPicPr>
          <p:cNvPr id="19" name="Image 5" descr="preencoded.png"/>
          <p:cNvPicPr>
            <a:picLocks noChangeAspect="1"/>
          </p:cNvPicPr>
          <p:nvPr/>
        </p:nvPicPr>
        <p:blipFill>
          <a:blip r:embed="rId4"/>
          <a:stretch>
            <a:fillRect/>
          </a:stretch>
        </p:blipFill>
        <p:spPr>
          <a:xfrm>
            <a:off x="6708496" y="3374136"/>
            <a:ext cx="201168" cy="201168"/>
          </a:xfrm>
          <a:prstGeom prst="rect">
            <a:avLst/>
          </a:prstGeom>
        </p:spPr>
      </p:pic>
      <p:sp>
        <p:nvSpPr>
          <p:cNvPr id="20" name="Text 12"/>
          <p:cNvSpPr/>
          <p:nvPr/>
        </p:nvSpPr>
        <p:spPr>
          <a:xfrm>
            <a:off x="7055968" y="3282696"/>
            <a:ext cx="4203040" cy="457200"/>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Reasons across ERP, procurement, and email</a:t>
            </a:r>
            <a:endParaRPr lang="en-US" sz="1300" dirty="0"/>
          </a:p>
        </p:txBody>
      </p:sp>
      <p:pic>
        <p:nvPicPr>
          <p:cNvPr id="21" name="Image 6" descr="preencoded.png"/>
          <p:cNvPicPr>
            <a:picLocks noChangeAspect="1"/>
          </p:cNvPicPr>
          <p:nvPr/>
        </p:nvPicPr>
        <p:blipFill>
          <a:blip r:embed="rId4"/>
          <a:stretch>
            <a:fillRect/>
          </a:stretch>
        </p:blipFill>
        <p:spPr>
          <a:xfrm>
            <a:off x="6708496" y="4014216"/>
            <a:ext cx="201168" cy="201168"/>
          </a:xfrm>
          <a:prstGeom prst="rect">
            <a:avLst/>
          </a:prstGeom>
        </p:spPr>
      </p:pic>
      <p:sp>
        <p:nvSpPr>
          <p:cNvPr id="22" name="Text 13"/>
          <p:cNvSpPr/>
          <p:nvPr/>
        </p:nvSpPr>
        <p:spPr>
          <a:xfrm>
            <a:off x="7055968" y="3922776"/>
            <a:ext cx="4203040" cy="457200"/>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Drafts and sends vendor communication, posts to the ERP</a:t>
            </a:r>
            <a:endParaRPr lang="en-US" sz="1300" dirty="0"/>
          </a:p>
        </p:txBody>
      </p:sp>
      <p:pic>
        <p:nvPicPr>
          <p:cNvPr id="23" name="Image 7" descr="preencoded.png"/>
          <p:cNvPicPr>
            <a:picLocks noChangeAspect="1"/>
          </p:cNvPicPr>
          <p:nvPr/>
        </p:nvPicPr>
        <p:blipFill>
          <a:blip r:embed="rId4"/>
          <a:stretch>
            <a:fillRect/>
          </a:stretch>
        </p:blipFill>
        <p:spPr>
          <a:xfrm>
            <a:off x="6708496" y="4654296"/>
            <a:ext cx="201168" cy="201168"/>
          </a:xfrm>
          <a:prstGeom prst="rect">
            <a:avLst/>
          </a:prstGeom>
        </p:spPr>
      </p:pic>
      <p:sp>
        <p:nvSpPr>
          <p:cNvPr id="24" name="Text 14"/>
          <p:cNvSpPr/>
          <p:nvPr/>
        </p:nvSpPr>
        <p:spPr>
          <a:xfrm>
            <a:off x="7055968" y="4562856"/>
            <a:ext cx="4203040" cy="457200"/>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Humans supervise outcomes, not execute the work</a:t>
            </a:r>
            <a:endParaRPr lang="en-US" sz="1300" dirty="0"/>
          </a:p>
        </p:txBody>
      </p:sp>
      <p:sp>
        <p:nvSpPr>
          <p:cNvPr id="25" name="Text 15"/>
          <p:cNvSpPr/>
          <p:nvPr/>
        </p:nvSpPr>
        <p:spPr>
          <a:xfrm>
            <a:off x="566928" y="5623560"/>
            <a:ext cx="11057839" cy="548640"/>
          </a:xfrm>
          <a:prstGeom prst="rect">
            <a:avLst/>
          </a:prstGeom>
          <a:noFill/>
          <a:ln/>
        </p:spPr>
        <p:txBody>
          <a:bodyPr wrap="square" lIns="0" tIns="0" rIns="0" bIns="0" rtlCol="0" anchor="ctr"/>
          <a:lstStyle/>
          <a:p>
            <a:pPr marL="0" indent="0" algn="ctr">
              <a:lnSpc>
                <a:spcPct val="120000"/>
              </a:lnSpc>
              <a:buNone/>
            </a:pPr>
            <a:r>
              <a:rPr lang="en-US" sz="1350" i="1" dirty="0">
                <a:solidFill>
                  <a:srgbClr val="0E0C36"/>
                </a:solidFill>
                <a:latin typeface="Inter" pitchFamily="34" charset="0"/>
                <a:ea typeface="Inter" pitchFamily="34" charset="-122"/>
                <a:cs typeface="Inter" pitchFamily="34" charset="-120"/>
              </a:rPr>
              <a:t>Autopilot needs the opposite architecture. Incumbents can only reach it by rewriting their platform and undermining their installed base. That gap is structural, not a feature list.</a:t>
            </a:r>
            <a:endParaRPr lang="en-US" sz="1350" dirty="0"/>
          </a:p>
        </p:txBody>
      </p:sp>
      <p:pic>
        <p:nvPicPr>
          <p:cNvPr id="26" name="Image 8" descr="/tmp/build/assets/logo_color_t.png"/>
          <p:cNvPicPr>
            <a:picLocks noChangeAspect="1"/>
          </p:cNvPicPr>
          <p:nvPr/>
        </p:nvPicPr>
        <p:blipFill>
          <a:blip r:embed="rId5"/>
          <a:stretch>
            <a:fillRect/>
          </a:stretch>
        </p:blipFill>
        <p:spPr>
          <a:xfrm>
            <a:off x="566928" y="6400800"/>
            <a:ext cx="836127" cy="219456"/>
          </a:xfrm>
          <a:prstGeom prst="rect">
            <a:avLst/>
          </a:prstGeom>
        </p:spPr>
      </p:pic>
      <p:sp>
        <p:nvSpPr>
          <p:cNvPr id="27" name="Text 16"/>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7C8194"/>
                </a:solidFill>
                <a:latin typeface="JetBrains Mono" pitchFamily="34" charset="0"/>
                <a:ea typeface="JetBrains Mono" pitchFamily="34" charset="-122"/>
                <a:cs typeface="JetBrains Mono" pitchFamily="34" charset="-120"/>
              </a:rPr>
              <a:t>06</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3267E4"/>
                </a:solidFill>
                <a:latin typeface="JetBrains Mono" pitchFamily="34" charset="0"/>
                <a:ea typeface="JetBrains Mono" pitchFamily="34" charset="-122"/>
                <a:cs typeface="JetBrains Mono" pitchFamily="34" charset="-120"/>
              </a:rPr>
              <a:t>IT'S REAL AND SHIPPED</a:t>
            </a:r>
            <a:endParaRPr lang="en-US" sz="1150" dirty="0"/>
          </a:p>
        </p:txBody>
      </p:sp>
      <p:sp>
        <p:nvSpPr>
          <p:cNvPr id="3" name="Text 1"/>
          <p:cNvSpPr/>
          <p:nvPr/>
        </p:nvSpPr>
        <p:spPr>
          <a:xfrm>
            <a:off x="566928" y="768096"/>
            <a:ext cx="11057839" cy="914400"/>
          </a:xfrm>
          <a:prstGeom prst="rect">
            <a:avLst/>
          </a:prstGeom>
          <a:noFill/>
          <a:ln/>
        </p:spPr>
        <p:txBody>
          <a:bodyPr wrap="square" lIns="0" tIns="0" rIns="0" bIns="0" rtlCol="0" anchor="ctr"/>
          <a:lstStyle/>
          <a:p>
            <a:pPr marL="0" indent="0">
              <a:lnSpc>
                <a:spcPct val="102000"/>
              </a:lnSpc>
              <a:buNone/>
            </a:pPr>
            <a:r>
              <a:rPr lang="en-US" sz="3000" b="1" dirty="0">
                <a:solidFill>
                  <a:srgbClr val="1B1E33"/>
                </a:solidFill>
                <a:latin typeface="Outfit" pitchFamily="34" charset="0"/>
                <a:ea typeface="Outfit" pitchFamily="34" charset="-122"/>
                <a:cs typeface="Outfit" pitchFamily="34" charset="-120"/>
              </a:rPr>
              <a:t>In production, doing the hard cases first</a:t>
            </a:r>
            <a:endParaRPr lang="en-US" sz="3000" dirty="0"/>
          </a:p>
        </p:txBody>
      </p:sp>
      <p:sp>
        <p:nvSpPr>
          <p:cNvPr id="4" name="Shape 2"/>
          <p:cNvSpPr/>
          <p:nvPr/>
        </p:nvSpPr>
        <p:spPr>
          <a:xfrm>
            <a:off x="566928" y="1737360"/>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5" name="Image 0" descr="preencoded.png"/>
          <p:cNvPicPr>
            <a:picLocks noChangeAspect="1"/>
          </p:cNvPicPr>
          <p:nvPr/>
        </p:nvPicPr>
        <p:blipFill>
          <a:blip r:embed="rId3"/>
          <a:stretch>
            <a:fillRect/>
          </a:stretch>
        </p:blipFill>
        <p:spPr>
          <a:xfrm>
            <a:off x="709574" y="1880006"/>
            <a:ext cx="263347" cy="263347"/>
          </a:xfrm>
          <a:prstGeom prst="rect">
            <a:avLst/>
          </a:prstGeom>
        </p:spPr>
      </p:pic>
      <p:sp>
        <p:nvSpPr>
          <p:cNvPr id="6" name="Text 3"/>
          <p:cNvSpPr/>
          <p:nvPr/>
        </p:nvSpPr>
        <p:spPr>
          <a:xfrm>
            <a:off x="1335024" y="1700784"/>
            <a:ext cx="5212080" cy="621792"/>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20+ automated validation controls on every bill</a:t>
            </a:r>
            <a:endParaRPr lang="en-US" sz="1300" dirty="0"/>
          </a:p>
        </p:txBody>
      </p:sp>
      <p:sp>
        <p:nvSpPr>
          <p:cNvPr id="7" name="Shape 4"/>
          <p:cNvSpPr/>
          <p:nvPr/>
        </p:nvSpPr>
        <p:spPr>
          <a:xfrm>
            <a:off x="566928" y="2395728"/>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8" name="Image 1" descr="preencoded.png"/>
          <p:cNvPicPr>
            <a:picLocks noChangeAspect="1"/>
          </p:cNvPicPr>
          <p:nvPr/>
        </p:nvPicPr>
        <p:blipFill>
          <a:blip r:embed="rId4"/>
          <a:stretch>
            <a:fillRect/>
          </a:stretch>
        </p:blipFill>
        <p:spPr>
          <a:xfrm>
            <a:off x="709574" y="2538374"/>
            <a:ext cx="263347" cy="263347"/>
          </a:xfrm>
          <a:prstGeom prst="rect">
            <a:avLst/>
          </a:prstGeom>
        </p:spPr>
      </p:pic>
      <p:sp>
        <p:nvSpPr>
          <p:cNvPr id="9" name="Text 5"/>
          <p:cNvSpPr/>
          <p:nvPr/>
        </p:nvSpPr>
        <p:spPr>
          <a:xfrm>
            <a:off x="1335024" y="2359152"/>
            <a:ext cx="5212080" cy="621792"/>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AI multi-way matching: invoice to PO, goods receipt, and contract</a:t>
            </a:r>
            <a:endParaRPr lang="en-US" sz="1300" dirty="0"/>
          </a:p>
        </p:txBody>
      </p:sp>
      <p:sp>
        <p:nvSpPr>
          <p:cNvPr id="10" name="Shape 6"/>
          <p:cNvSpPr/>
          <p:nvPr/>
        </p:nvSpPr>
        <p:spPr>
          <a:xfrm>
            <a:off x="566928" y="3054096"/>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11" name="Image 2" descr="preencoded.png"/>
          <p:cNvPicPr>
            <a:picLocks noChangeAspect="1"/>
          </p:cNvPicPr>
          <p:nvPr/>
        </p:nvPicPr>
        <p:blipFill>
          <a:blip r:embed="rId5"/>
          <a:stretch>
            <a:fillRect/>
          </a:stretch>
        </p:blipFill>
        <p:spPr>
          <a:xfrm>
            <a:off x="709574" y="3196742"/>
            <a:ext cx="263347" cy="263347"/>
          </a:xfrm>
          <a:prstGeom prst="rect">
            <a:avLst/>
          </a:prstGeom>
        </p:spPr>
      </p:pic>
      <p:sp>
        <p:nvSpPr>
          <p:cNvPr id="12" name="Text 7"/>
          <p:cNvSpPr/>
          <p:nvPr/>
        </p:nvSpPr>
        <p:spPr>
          <a:xfrm>
            <a:off x="1335024" y="3017520"/>
            <a:ext cx="5212080" cy="621792"/>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Vendor communication sent from the case view</a:t>
            </a:r>
            <a:endParaRPr lang="en-US" sz="1300" dirty="0"/>
          </a:p>
        </p:txBody>
      </p:sp>
      <p:sp>
        <p:nvSpPr>
          <p:cNvPr id="13" name="Shape 8"/>
          <p:cNvSpPr/>
          <p:nvPr/>
        </p:nvSpPr>
        <p:spPr>
          <a:xfrm>
            <a:off x="566928" y="3712464"/>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14" name="Image 3" descr="preencoded.png"/>
          <p:cNvPicPr>
            <a:picLocks noChangeAspect="1"/>
          </p:cNvPicPr>
          <p:nvPr/>
        </p:nvPicPr>
        <p:blipFill>
          <a:blip r:embed="rId6"/>
          <a:stretch>
            <a:fillRect/>
          </a:stretch>
        </p:blipFill>
        <p:spPr>
          <a:xfrm>
            <a:off x="709574" y="3855110"/>
            <a:ext cx="263347" cy="263347"/>
          </a:xfrm>
          <a:prstGeom prst="rect">
            <a:avLst/>
          </a:prstGeom>
        </p:spPr>
      </p:pic>
      <p:sp>
        <p:nvSpPr>
          <p:cNvPr id="15" name="Text 9"/>
          <p:cNvSpPr/>
          <p:nvPr/>
        </p:nvSpPr>
        <p:spPr>
          <a:xfrm>
            <a:off x="1335024" y="3675888"/>
            <a:ext cx="5212080" cy="621792"/>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Bidirectional ERP sync</a:t>
            </a:r>
            <a:endParaRPr lang="en-US" sz="1300" dirty="0"/>
          </a:p>
        </p:txBody>
      </p:sp>
      <p:sp>
        <p:nvSpPr>
          <p:cNvPr id="16" name="Shape 10"/>
          <p:cNvSpPr/>
          <p:nvPr/>
        </p:nvSpPr>
        <p:spPr>
          <a:xfrm>
            <a:off x="566928" y="4370832"/>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17" name="Image 4" descr="preencoded.png"/>
          <p:cNvPicPr>
            <a:picLocks noChangeAspect="1"/>
          </p:cNvPicPr>
          <p:nvPr/>
        </p:nvPicPr>
        <p:blipFill>
          <a:blip r:embed="rId7"/>
          <a:stretch>
            <a:fillRect/>
          </a:stretch>
        </p:blipFill>
        <p:spPr>
          <a:xfrm>
            <a:off x="709574" y="4513478"/>
            <a:ext cx="263347" cy="263347"/>
          </a:xfrm>
          <a:prstGeom prst="rect">
            <a:avLst/>
          </a:prstGeom>
        </p:spPr>
      </p:pic>
      <p:sp>
        <p:nvSpPr>
          <p:cNvPr id="18" name="Text 11"/>
          <p:cNvSpPr/>
          <p:nvPr/>
        </p:nvSpPr>
        <p:spPr>
          <a:xfrm>
            <a:off x="1335024" y="4334256"/>
            <a:ext cx="5212080" cy="621792"/>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Analytics dashboards for AP leaders</a:t>
            </a:r>
            <a:endParaRPr lang="en-US" sz="1300" dirty="0"/>
          </a:p>
        </p:txBody>
      </p:sp>
      <p:sp>
        <p:nvSpPr>
          <p:cNvPr id="19" name="Shape 12"/>
          <p:cNvSpPr/>
          <p:nvPr/>
        </p:nvSpPr>
        <p:spPr>
          <a:xfrm>
            <a:off x="566928" y="5029200"/>
            <a:ext cx="548640" cy="548640"/>
          </a:xfrm>
          <a:prstGeom prst="roundRect">
            <a:avLst>
              <a:gd name="adj" fmla="val 20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20" name="Image 5" descr="preencoded.png"/>
          <p:cNvPicPr>
            <a:picLocks noChangeAspect="1"/>
          </p:cNvPicPr>
          <p:nvPr/>
        </p:nvPicPr>
        <p:blipFill>
          <a:blip r:embed="rId8"/>
          <a:stretch>
            <a:fillRect/>
          </a:stretch>
        </p:blipFill>
        <p:spPr>
          <a:xfrm>
            <a:off x="709574" y="5171846"/>
            <a:ext cx="263347" cy="263347"/>
          </a:xfrm>
          <a:prstGeom prst="rect">
            <a:avLst/>
          </a:prstGeom>
        </p:spPr>
      </p:pic>
      <p:sp>
        <p:nvSpPr>
          <p:cNvPr id="21" name="Text 13"/>
          <p:cNvSpPr/>
          <p:nvPr/>
        </p:nvSpPr>
        <p:spPr>
          <a:xfrm>
            <a:off x="1335024" y="4992624"/>
            <a:ext cx="5212080" cy="621792"/>
          </a:xfrm>
          <a:prstGeom prst="rect">
            <a:avLst/>
          </a:prstGeom>
          <a:noFill/>
          <a:ln/>
        </p:spPr>
        <p:txBody>
          <a:bodyPr wrap="square" lIns="0" tIns="0" rIns="0" bIns="0" rtlCol="0" anchor="ctr"/>
          <a:lstStyle/>
          <a:p>
            <a:pPr marL="0" indent="0">
              <a:lnSpc>
                <a:spcPct val="112000"/>
              </a:lnSpc>
              <a:buNone/>
            </a:pPr>
            <a:r>
              <a:rPr lang="en-US" sz="1300" dirty="0">
                <a:solidFill>
                  <a:srgbClr val="1B1E33"/>
                </a:solidFill>
                <a:latin typeface="Inter" pitchFamily="34" charset="0"/>
                <a:ea typeface="Inter" pitchFamily="34" charset="-122"/>
                <a:cs typeface="Inter" pitchFamily="34" charset="-120"/>
              </a:rPr>
              <a:t>Immutable audit trail with downloadable evidence packs</a:t>
            </a:r>
            <a:endParaRPr lang="en-US" sz="1300" dirty="0"/>
          </a:p>
        </p:txBody>
      </p:sp>
      <p:sp>
        <p:nvSpPr>
          <p:cNvPr id="22" name="Shape 14"/>
          <p:cNvSpPr/>
          <p:nvPr/>
        </p:nvSpPr>
        <p:spPr>
          <a:xfrm>
            <a:off x="566928" y="5733288"/>
            <a:ext cx="5760720" cy="548640"/>
          </a:xfrm>
          <a:prstGeom prst="roundRect">
            <a:avLst>
              <a:gd name="adj" fmla="val 20000"/>
            </a:avLst>
          </a:prstGeom>
          <a:solidFill>
            <a:srgbClr val="0E0C36"/>
          </a:solidFill>
          <a:ln/>
          <a:effectLst>
            <a:outerShdw blurRad="127000" dist="38100" dir="5400000" algn="bl" rotWithShape="0">
              <a:srgbClr val="222A45">
                <a:alpha val="12000"/>
              </a:srgbClr>
            </a:outerShdw>
          </a:effectLst>
        </p:spPr>
        <p:txBody>
          <a:bodyPr/>
          <a:lstStyle/>
          <a:p>
            <a:endParaRPr lang="en-US"/>
          </a:p>
        </p:txBody>
      </p:sp>
      <p:sp>
        <p:nvSpPr>
          <p:cNvPr id="23" name="Text 15"/>
          <p:cNvSpPr/>
          <p:nvPr/>
        </p:nvSpPr>
        <p:spPr>
          <a:xfrm>
            <a:off x="859536" y="5733288"/>
            <a:ext cx="5349240" cy="548640"/>
          </a:xfrm>
          <a:prstGeom prst="rect">
            <a:avLst/>
          </a:prstGeom>
          <a:noFill/>
          <a:ln/>
        </p:spPr>
        <p:txBody>
          <a:bodyPr wrap="square" lIns="0" tIns="0" rIns="0" bIns="0" rtlCol="0" anchor="ctr"/>
          <a:lstStyle/>
          <a:p>
            <a:pPr marL="0" indent="0">
              <a:buNone/>
            </a:pPr>
            <a:r>
              <a:rPr lang="en-US" sz="960" b="1" kern="0" spc="30" dirty="0">
                <a:solidFill>
                  <a:srgbClr val="2EECDB"/>
                </a:solidFill>
                <a:latin typeface="JetBrains Mono" pitchFamily="34" charset="0"/>
                <a:ea typeface="JetBrains Mono" pitchFamily="34" charset="-122"/>
                <a:cs typeface="JetBrains Mono" pitchFamily="34" charset="-120"/>
              </a:rPr>
              <a:t>ENTERPRISE-GRADE   </a:t>
            </a:r>
            <a:r>
              <a:rPr lang="en-US" sz="960" kern="0" spc="30" dirty="0">
                <a:solidFill>
                  <a:srgbClr val="D5D8F0"/>
                </a:solidFill>
                <a:latin typeface="JetBrains Mono" pitchFamily="34" charset="0"/>
                <a:ea typeface="JetBrains Mono" pitchFamily="34" charset="-122"/>
                <a:cs typeface="JetBrains Mono" pitchFamily="34" charset="-120"/>
              </a:rPr>
              <a:t>CASA Tier 2 · SOX-ready · RBAC · WAF · AWS</a:t>
            </a:r>
            <a:endParaRPr lang="en-US" sz="960" dirty="0"/>
          </a:p>
        </p:txBody>
      </p:sp>
      <p:sp>
        <p:nvSpPr>
          <p:cNvPr id="24" name="Shape 16"/>
          <p:cNvSpPr/>
          <p:nvPr/>
        </p:nvSpPr>
        <p:spPr>
          <a:xfrm>
            <a:off x="6519672" y="1673352"/>
            <a:ext cx="4974336" cy="2773003"/>
          </a:xfrm>
          <a:prstGeom prst="roundRect">
            <a:avLst>
              <a:gd name="adj" fmla="val 3957"/>
            </a:avLst>
          </a:prstGeom>
          <a:solidFill>
            <a:srgbClr val="FFFFFF"/>
          </a:solidFill>
          <a:ln/>
          <a:effectLst>
            <a:outerShdw blurRad="127000" dist="38100" dir="5400000" algn="bl" rotWithShape="0">
              <a:srgbClr val="222A45">
                <a:alpha val="12000"/>
              </a:srgbClr>
            </a:outerShdw>
          </a:effectLst>
        </p:spPr>
        <p:txBody>
          <a:bodyPr/>
          <a:lstStyle/>
          <a:p>
            <a:endParaRPr lang="en-US"/>
          </a:p>
        </p:txBody>
      </p:sp>
      <p:pic>
        <p:nvPicPr>
          <p:cNvPr id="25" name="Image 6" descr="/tmp/build/assets/shot_health.png"/>
          <p:cNvPicPr>
            <a:picLocks noChangeAspect="1"/>
          </p:cNvPicPr>
          <p:nvPr/>
        </p:nvPicPr>
        <p:blipFill>
          <a:blip r:embed="rId9"/>
          <a:stretch>
            <a:fillRect/>
          </a:stretch>
        </p:blipFill>
        <p:spPr>
          <a:xfrm>
            <a:off x="6629400" y="1783080"/>
            <a:ext cx="4754880" cy="2553547"/>
          </a:xfrm>
          <a:prstGeom prst="rect">
            <a:avLst/>
          </a:prstGeom>
        </p:spPr>
      </p:pic>
      <p:sp>
        <p:nvSpPr>
          <p:cNvPr id="26" name="Text 17"/>
          <p:cNvSpPr/>
          <p:nvPr/>
        </p:nvSpPr>
        <p:spPr>
          <a:xfrm>
            <a:off x="6629400" y="4446355"/>
            <a:ext cx="4754880" cy="274320"/>
          </a:xfrm>
          <a:prstGeom prst="rect">
            <a:avLst/>
          </a:prstGeom>
          <a:noFill/>
          <a:ln/>
        </p:spPr>
        <p:txBody>
          <a:bodyPr wrap="square" lIns="0" tIns="0" rIns="0" bIns="0" rtlCol="0" anchor="ctr"/>
          <a:lstStyle/>
          <a:p>
            <a:pPr marL="0" indent="0" algn="ctr">
              <a:buNone/>
            </a:pPr>
            <a:r>
              <a:rPr lang="en-US" sz="1100" i="1" dirty="0">
                <a:solidFill>
                  <a:srgbClr val="7C8194"/>
                </a:solidFill>
                <a:latin typeface="Inter" pitchFamily="34" charset="0"/>
                <a:ea typeface="Inter" pitchFamily="34" charset="-122"/>
                <a:cs typeface="Inter" pitchFamily="34" charset="-120"/>
              </a:rPr>
              <a:t>AP Health, live in the product</a:t>
            </a:r>
            <a:endParaRPr lang="en-US" sz="1100" dirty="0"/>
          </a:p>
        </p:txBody>
      </p:sp>
      <p:sp>
        <p:nvSpPr>
          <p:cNvPr id="27" name="Shape 18"/>
          <p:cNvSpPr/>
          <p:nvPr/>
        </p:nvSpPr>
        <p:spPr>
          <a:xfrm>
            <a:off x="6519672" y="4846320"/>
            <a:ext cx="4974336" cy="1435608"/>
          </a:xfrm>
          <a:prstGeom prst="roundRect">
            <a:avLst>
              <a:gd name="adj" fmla="val 9333"/>
            </a:avLst>
          </a:prstGeom>
          <a:solidFill>
            <a:srgbClr val="0E0C36"/>
          </a:solidFill>
          <a:ln/>
          <a:effectLst>
            <a:outerShdw blurRad="127000" dist="38100" dir="5400000" algn="bl" rotWithShape="0">
              <a:srgbClr val="222A45">
                <a:alpha val="12000"/>
              </a:srgbClr>
            </a:outerShdw>
          </a:effectLst>
        </p:spPr>
        <p:txBody>
          <a:bodyPr/>
          <a:lstStyle/>
          <a:p>
            <a:endParaRPr lang="en-US"/>
          </a:p>
        </p:txBody>
      </p:sp>
      <p:sp>
        <p:nvSpPr>
          <p:cNvPr id="28" name="Shape 19"/>
          <p:cNvSpPr/>
          <p:nvPr/>
        </p:nvSpPr>
        <p:spPr>
          <a:xfrm>
            <a:off x="6793992" y="5157216"/>
            <a:ext cx="566928" cy="566928"/>
          </a:xfrm>
          <a:prstGeom prst="roundRect">
            <a:avLst>
              <a:gd name="adj" fmla="val 19355"/>
            </a:avLst>
          </a:prstGeom>
          <a:solidFill>
            <a:srgbClr val="B23A48"/>
          </a:solidFill>
          <a:ln/>
          <a:effectLst>
            <a:outerShdw blurRad="88900" dist="25400" dir="5400000" algn="bl" rotWithShape="0">
              <a:srgbClr val="222A45">
                <a:alpha val="18000"/>
              </a:srgbClr>
            </a:outerShdw>
          </a:effectLst>
        </p:spPr>
        <p:txBody>
          <a:bodyPr/>
          <a:lstStyle/>
          <a:p>
            <a:endParaRPr lang="en-US"/>
          </a:p>
        </p:txBody>
      </p:sp>
      <p:pic>
        <p:nvPicPr>
          <p:cNvPr id="29" name="Image 7" descr="preencoded.png"/>
          <p:cNvPicPr>
            <a:picLocks noChangeAspect="1"/>
          </p:cNvPicPr>
          <p:nvPr/>
        </p:nvPicPr>
        <p:blipFill>
          <a:blip r:embed="rId10"/>
          <a:stretch>
            <a:fillRect/>
          </a:stretch>
        </p:blipFill>
        <p:spPr>
          <a:xfrm>
            <a:off x="6941393" y="5304617"/>
            <a:ext cx="272125" cy="272125"/>
          </a:xfrm>
          <a:prstGeom prst="rect">
            <a:avLst/>
          </a:prstGeom>
        </p:spPr>
      </p:pic>
      <p:sp>
        <p:nvSpPr>
          <p:cNvPr id="30" name="Text 20"/>
          <p:cNvSpPr/>
          <p:nvPr/>
        </p:nvSpPr>
        <p:spPr>
          <a:xfrm>
            <a:off x="7507224" y="5047488"/>
            <a:ext cx="3831336" cy="457200"/>
          </a:xfrm>
          <a:prstGeom prst="rect">
            <a:avLst/>
          </a:prstGeom>
          <a:noFill/>
          <a:ln/>
        </p:spPr>
        <p:txBody>
          <a:bodyPr wrap="square" lIns="0" tIns="0" rIns="0" bIns="0" rtlCol="0" anchor="ctr"/>
          <a:lstStyle/>
          <a:p>
            <a:pPr marL="0" indent="0">
              <a:lnSpc>
                <a:spcPct val="100000"/>
              </a:lnSpc>
              <a:buNone/>
            </a:pPr>
            <a:r>
              <a:rPr lang="en-US" sz="1400" b="1" dirty="0">
                <a:solidFill>
                  <a:srgbClr val="FFFFFF"/>
                </a:solidFill>
                <a:latin typeface="Outfit" pitchFamily="34" charset="0"/>
                <a:ea typeface="Outfit" pitchFamily="34" charset="-122"/>
                <a:cs typeface="Outfit" pitchFamily="34" charset="-120"/>
              </a:rPr>
              <a:t>Fraud and duplicate payment prevention</a:t>
            </a:r>
            <a:endParaRPr lang="en-US" sz="1400" dirty="0"/>
          </a:p>
        </p:txBody>
      </p:sp>
      <p:sp>
        <p:nvSpPr>
          <p:cNvPr id="31" name="Text 21"/>
          <p:cNvSpPr/>
          <p:nvPr/>
        </p:nvSpPr>
        <p:spPr>
          <a:xfrm>
            <a:off x="7507224" y="5447710"/>
            <a:ext cx="3739896" cy="548640"/>
          </a:xfrm>
          <a:prstGeom prst="rect">
            <a:avLst/>
          </a:prstGeom>
          <a:noFill/>
          <a:ln/>
        </p:spPr>
        <p:txBody>
          <a:bodyPr wrap="square" lIns="0" tIns="0" rIns="0" bIns="0" rtlCol="0" anchor="ctr"/>
          <a:lstStyle/>
          <a:p>
            <a:pPr marL="0" indent="0">
              <a:lnSpc>
                <a:spcPct val="118000"/>
              </a:lnSpc>
              <a:buNone/>
            </a:pPr>
            <a:r>
              <a:rPr lang="en-US" sz="1050" dirty="0">
                <a:solidFill>
                  <a:srgbClr val="C9CCE6"/>
                </a:solidFill>
                <a:latin typeface="Inter" pitchFamily="34" charset="0"/>
                <a:ea typeface="Inter" pitchFamily="34" charset="-122"/>
                <a:cs typeface="Inter" pitchFamily="34" charset="-120"/>
              </a:rPr>
              <a:t>Sender and typosquatting checks, amount anomaly thresholds, a duplicate detection window, and bank-change blocks.</a:t>
            </a:r>
            <a:endParaRPr lang="en-US" sz="1050" dirty="0"/>
          </a:p>
        </p:txBody>
      </p:sp>
      <p:pic>
        <p:nvPicPr>
          <p:cNvPr id="32" name="Image 8" descr="/tmp/build/assets/logo_color_t.png"/>
          <p:cNvPicPr>
            <a:picLocks noChangeAspect="1"/>
          </p:cNvPicPr>
          <p:nvPr/>
        </p:nvPicPr>
        <p:blipFill>
          <a:blip r:embed="rId11"/>
          <a:stretch>
            <a:fillRect/>
          </a:stretch>
        </p:blipFill>
        <p:spPr>
          <a:xfrm>
            <a:off x="566928" y="6400800"/>
            <a:ext cx="836127" cy="219456"/>
          </a:xfrm>
          <a:prstGeom prst="rect">
            <a:avLst/>
          </a:prstGeom>
        </p:spPr>
      </p:pic>
      <p:sp>
        <p:nvSpPr>
          <p:cNvPr id="33" name="Text 22"/>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7C8194"/>
                </a:solidFill>
                <a:latin typeface="JetBrains Mono" pitchFamily="34" charset="0"/>
                <a:ea typeface="JetBrains Mono" pitchFamily="34" charset="-122"/>
                <a:cs typeface="JetBrains Mono" pitchFamily="34" charset="-120"/>
              </a:rPr>
              <a:t>07</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lIns="0" tIns="0" rIns="0" bIns="0" rtlCol="0" anchor="ctr"/>
          <a:lstStyle/>
          <a:p>
            <a:pPr marL="0" indent="0">
              <a:buNone/>
            </a:pPr>
            <a:r>
              <a:rPr lang="en-US" sz="1150" b="1" kern="0" spc="250" dirty="0">
                <a:solidFill>
                  <a:srgbClr val="3267E4"/>
                </a:solidFill>
                <a:latin typeface="JetBrains Mono" pitchFamily="34" charset="0"/>
                <a:ea typeface="JetBrains Mono" pitchFamily="34" charset="-122"/>
                <a:cs typeface="JetBrains Mono" pitchFamily="34" charset="-120"/>
              </a:rPr>
              <a:t>THE ADOPTION MODEL</a:t>
            </a:r>
            <a:endParaRPr lang="en-US" sz="1150" dirty="0"/>
          </a:p>
        </p:txBody>
      </p:sp>
      <p:sp>
        <p:nvSpPr>
          <p:cNvPr id="3" name="Text 1"/>
          <p:cNvSpPr/>
          <p:nvPr/>
        </p:nvSpPr>
        <p:spPr>
          <a:xfrm>
            <a:off x="566928" y="768096"/>
            <a:ext cx="11057839" cy="914400"/>
          </a:xfrm>
          <a:prstGeom prst="rect">
            <a:avLst/>
          </a:prstGeom>
          <a:noFill/>
          <a:ln/>
        </p:spPr>
        <p:txBody>
          <a:bodyPr wrap="square" lIns="0" tIns="0" rIns="0" bIns="0" rtlCol="0" anchor="ctr"/>
          <a:lstStyle/>
          <a:p>
            <a:pPr marL="0" indent="0">
              <a:lnSpc>
                <a:spcPct val="102000"/>
              </a:lnSpc>
              <a:buNone/>
            </a:pPr>
            <a:r>
              <a:rPr lang="en-US" sz="3000" b="1" dirty="0">
                <a:solidFill>
                  <a:srgbClr val="1B1E33"/>
                </a:solidFill>
                <a:latin typeface="Outfit" pitchFamily="34" charset="0"/>
                <a:ea typeface="Outfit" pitchFamily="34" charset="-122"/>
                <a:cs typeface="Outfit" pitchFamily="34" charset="-120"/>
              </a:rPr>
              <a:t>Copilot earns the trust that Autopilot runs on</a:t>
            </a:r>
            <a:endParaRPr lang="en-US" sz="3000" dirty="0"/>
          </a:p>
        </p:txBody>
      </p:sp>
      <p:sp>
        <p:nvSpPr>
          <p:cNvPr id="4" name="Shape 2"/>
          <p:cNvSpPr/>
          <p:nvPr/>
        </p:nvSpPr>
        <p:spPr>
          <a:xfrm>
            <a:off x="566928" y="1874520"/>
            <a:ext cx="5074920" cy="3200400"/>
          </a:xfrm>
          <a:prstGeom prst="roundRect">
            <a:avLst>
              <a:gd name="adj" fmla="val 4571"/>
            </a:avLst>
          </a:prstGeom>
          <a:solidFill>
            <a:srgbClr val="F6F7FB"/>
          </a:solidFill>
          <a:ln/>
          <a:effectLst>
            <a:outerShdw blurRad="127000" dist="38100" dir="5400000" algn="bl" rotWithShape="0">
              <a:srgbClr val="222A45">
                <a:alpha val="12000"/>
              </a:srgbClr>
            </a:outerShdw>
          </a:effectLst>
        </p:spPr>
        <p:txBody>
          <a:bodyPr/>
          <a:lstStyle/>
          <a:p>
            <a:endParaRPr lang="en-US"/>
          </a:p>
        </p:txBody>
      </p:sp>
      <p:sp>
        <p:nvSpPr>
          <p:cNvPr id="5" name="Shape 3"/>
          <p:cNvSpPr/>
          <p:nvPr/>
        </p:nvSpPr>
        <p:spPr>
          <a:xfrm>
            <a:off x="932688" y="2212848"/>
            <a:ext cx="731520" cy="731520"/>
          </a:xfrm>
          <a:prstGeom prst="roundRect">
            <a:avLst>
              <a:gd name="adj" fmla="val 15000"/>
            </a:avLst>
          </a:prstGeom>
          <a:solidFill>
            <a:srgbClr val="2EABFF"/>
          </a:solidFill>
          <a:ln/>
          <a:effectLst>
            <a:outerShdw blurRad="88900" dist="25400" dir="5400000" algn="bl" rotWithShape="0">
              <a:srgbClr val="222A45">
                <a:alpha val="18000"/>
              </a:srgbClr>
            </a:outerShdw>
          </a:effectLst>
        </p:spPr>
        <p:txBody>
          <a:bodyPr/>
          <a:lstStyle/>
          <a:p>
            <a:endParaRPr lang="en-US"/>
          </a:p>
        </p:txBody>
      </p:sp>
      <p:pic>
        <p:nvPicPr>
          <p:cNvPr id="6" name="Image 0" descr="preencoded.png"/>
          <p:cNvPicPr>
            <a:picLocks noChangeAspect="1"/>
          </p:cNvPicPr>
          <p:nvPr/>
        </p:nvPicPr>
        <p:blipFill>
          <a:blip r:embed="rId3"/>
          <a:stretch>
            <a:fillRect/>
          </a:stretch>
        </p:blipFill>
        <p:spPr>
          <a:xfrm>
            <a:off x="1122883" y="2403043"/>
            <a:ext cx="351130" cy="351130"/>
          </a:xfrm>
          <a:prstGeom prst="rect">
            <a:avLst/>
          </a:prstGeom>
        </p:spPr>
      </p:pic>
      <p:sp>
        <p:nvSpPr>
          <p:cNvPr id="7" name="Text 4"/>
          <p:cNvSpPr/>
          <p:nvPr/>
        </p:nvSpPr>
        <p:spPr>
          <a:xfrm>
            <a:off x="1810512" y="2286000"/>
            <a:ext cx="2743200" cy="457200"/>
          </a:xfrm>
          <a:prstGeom prst="rect">
            <a:avLst/>
          </a:prstGeom>
          <a:noFill/>
          <a:ln/>
        </p:spPr>
        <p:txBody>
          <a:bodyPr wrap="square" lIns="0" tIns="0" rIns="0" bIns="0" rtlCol="0" anchor="ctr"/>
          <a:lstStyle/>
          <a:p>
            <a:pPr marL="0" indent="0">
              <a:buNone/>
            </a:pPr>
            <a:r>
              <a:rPr lang="en-US" sz="2000" b="1" dirty="0">
                <a:solidFill>
                  <a:srgbClr val="1B1E33"/>
                </a:solidFill>
                <a:latin typeface="Outfit" pitchFamily="34" charset="0"/>
                <a:ea typeface="Outfit" pitchFamily="34" charset="-122"/>
                <a:cs typeface="Outfit" pitchFamily="34" charset="-120"/>
              </a:rPr>
              <a:t>Copilot</a:t>
            </a:r>
            <a:endParaRPr lang="en-US" sz="2000" dirty="0"/>
          </a:p>
        </p:txBody>
      </p:sp>
      <p:sp>
        <p:nvSpPr>
          <p:cNvPr id="8" name="Text 5"/>
          <p:cNvSpPr/>
          <p:nvPr/>
        </p:nvSpPr>
        <p:spPr>
          <a:xfrm>
            <a:off x="932688" y="3154680"/>
            <a:ext cx="4343400" cy="914400"/>
          </a:xfrm>
          <a:prstGeom prst="rect">
            <a:avLst/>
          </a:prstGeom>
          <a:noFill/>
          <a:ln/>
        </p:spPr>
        <p:txBody>
          <a:bodyPr wrap="square" lIns="0" tIns="0" rIns="0" bIns="0" rtlCol="0" anchor="ctr"/>
          <a:lstStyle/>
          <a:p>
            <a:pPr marL="0" indent="0">
              <a:lnSpc>
                <a:spcPct val="128000"/>
              </a:lnSpc>
              <a:buNone/>
            </a:pPr>
            <a:r>
              <a:rPr lang="en-US" sz="1300" dirty="0">
                <a:solidFill>
                  <a:srgbClr val="44485F"/>
                </a:solidFill>
                <a:latin typeface="Inter" pitchFamily="34" charset="0"/>
                <a:ea typeface="Inter" pitchFamily="34" charset="-122"/>
                <a:cs typeface="Inter" pitchFamily="34" charset="-120"/>
              </a:rPr>
              <a:t>Prepares evidence, drafts vendor messages, classifies issues, and recommends actions. A human approves each one.</a:t>
            </a:r>
            <a:endParaRPr lang="en-US" sz="1300" dirty="0"/>
          </a:p>
        </p:txBody>
      </p:sp>
      <p:sp>
        <p:nvSpPr>
          <p:cNvPr id="9" name="Text 6"/>
          <p:cNvSpPr/>
          <p:nvPr/>
        </p:nvSpPr>
        <p:spPr>
          <a:xfrm>
            <a:off x="932688" y="4206240"/>
            <a:ext cx="4343400" cy="548640"/>
          </a:xfrm>
          <a:prstGeom prst="rect">
            <a:avLst/>
          </a:prstGeom>
          <a:noFill/>
          <a:ln/>
        </p:spPr>
        <p:txBody>
          <a:bodyPr wrap="square" lIns="0" tIns="0" rIns="0" bIns="0" rtlCol="0" anchor="ctr"/>
          <a:lstStyle/>
          <a:p>
            <a:pPr marL="0" indent="0">
              <a:lnSpc>
                <a:spcPct val="120000"/>
              </a:lnSpc>
              <a:buNone/>
            </a:pPr>
            <a:r>
              <a:rPr lang="en-US" sz="1250" b="1" dirty="0">
                <a:solidFill>
                  <a:srgbClr val="3267E4"/>
                </a:solidFill>
                <a:latin typeface="Inter" pitchFamily="34" charset="0"/>
                <a:ea typeface="Inter" pitchFamily="34" charset="-122"/>
                <a:cs typeface="Inter" pitchFamily="34" charset="-120"/>
              </a:rPr>
              <a:t>Every intervention becomes labeled training data.</a:t>
            </a:r>
            <a:endParaRPr lang="en-US" sz="1250" dirty="0"/>
          </a:p>
        </p:txBody>
      </p:sp>
      <p:pic>
        <p:nvPicPr>
          <p:cNvPr id="10" name="Image 1" descr="preencoded.png"/>
          <p:cNvPicPr>
            <a:picLocks noChangeAspect="1"/>
          </p:cNvPicPr>
          <p:nvPr/>
        </p:nvPicPr>
        <p:blipFill>
          <a:blip r:embed="rId4"/>
          <a:stretch>
            <a:fillRect/>
          </a:stretch>
        </p:blipFill>
        <p:spPr>
          <a:xfrm>
            <a:off x="5806440" y="3246120"/>
            <a:ext cx="457200" cy="457200"/>
          </a:xfrm>
          <a:prstGeom prst="rect">
            <a:avLst/>
          </a:prstGeom>
        </p:spPr>
      </p:pic>
      <p:sp>
        <p:nvSpPr>
          <p:cNvPr id="11" name="Shape 7"/>
          <p:cNvSpPr/>
          <p:nvPr/>
        </p:nvSpPr>
        <p:spPr>
          <a:xfrm>
            <a:off x="6428232" y="1874520"/>
            <a:ext cx="5074920" cy="3200400"/>
          </a:xfrm>
          <a:prstGeom prst="roundRect">
            <a:avLst>
              <a:gd name="adj" fmla="val 4571"/>
            </a:avLst>
          </a:prstGeom>
          <a:solidFill>
            <a:srgbClr val="0E0C36"/>
          </a:solidFill>
          <a:ln/>
          <a:effectLst>
            <a:outerShdw blurRad="127000" dist="38100" dir="5400000" algn="bl" rotWithShape="0">
              <a:srgbClr val="222A45">
                <a:alpha val="12000"/>
              </a:srgbClr>
            </a:outerShdw>
          </a:effectLst>
        </p:spPr>
        <p:txBody>
          <a:bodyPr/>
          <a:lstStyle/>
          <a:p>
            <a:endParaRPr lang="en-US"/>
          </a:p>
        </p:txBody>
      </p:sp>
      <p:sp>
        <p:nvSpPr>
          <p:cNvPr id="12" name="Shape 8"/>
          <p:cNvSpPr/>
          <p:nvPr/>
        </p:nvSpPr>
        <p:spPr>
          <a:xfrm>
            <a:off x="6793992" y="2212848"/>
            <a:ext cx="731520" cy="731520"/>
          </a:xfrm>
          <a:prstGeom prst="roundRect">
            <a:avLst>
              <a:gd name="adj" fmla="val 15000"/>
            </a:avLst>
          </a:prstGeom>
          <a:solidFill>
            <a:srgbClr val="3267E4"/>
          </a:solidFill>
          <a:ln/>
          <a:effectLst>
            <a:outerShdw blurRad="88900" dist="25400" dir="5400000" algn="bl" rotWithShape="0">
              <a:srgbClr val="222A45">
                <a:alpha val="18000"/>
              </a:srgbClr>
            </a:outerShdw>
          </a:effectLst>
        </p:spPr>
        <p:txBody>
          <a:bodyPr/>
          <a:lstStyle/>
          <a:p>
            <a:endParaRPr lang="en-US"/>
          </a:p>
        </p:txBody>
      </p:sp>
      <p:pic>
        <p:nvPicPr>
          <p:cNvPr id="13" name="Image 2" descr="preencoded.png"/>
          <p:cNvPicPr>
            <a:picLocks noChangeAspect="1"/>
          </p:cNvPicPr>
          <p:nvPr/>
        </p:nvPicPr>
        <p:blipFill>
          <a:blip r:embed="rId5"/>
          <a:stretch>
            <a:fillRect/>
          </a:stretch>
        </p:blipFill>
        <p:spPr>
          <a:xfrm>
            <a:off x="6984187" y="2403043"/>
            <a:ext cx="351130" cy="351130"/>
          </a:xfrm>
          <a:prstGeom prst="rect">
            <a:avLst/>
          </a:prstGeom>
        </p:spPr>
      </p:pic>
      <p:sp>
        <p:nvSpPr>
          <p:cNvPr id="14" name="Text 9"/>
          <p:cNvSpPr/>
          <p:nvPr/>
        </p:nvSpPr>
        <p:spPr>
          <a:xfrm>
            <a:off x="7671816" y="2286000"/>
            <a:ext cx="2743200" cy="457200"/>
          </a:xfrm>
          <a:prstGeom prst="rect">
            <a:avLst/>
          </a:prstGeom>
          <a:noFill/>
          <a:ln/>
        </p:spPr>
        <p:txBody>
          <a:bodyPr wrap="square" lIns="0" tIns="0" rIns="0" bIns="0" rtlCol="0" anchor="ctr"/>
          <a:lstStyle/>
          <a:p>
            <a:pPr marL="0" indent="0">
              <a:buNone/>
            </a:pPr>
            <a:r>
              <a:rPr lang="en-US" sz="2000" b="1" dirty="0">
                <a:solidFill>
                  <a:srgbClr val="FFFFFF"/>
                </a:solidFill>
                <a:latin typeface="Outfit" pitchFamily="34" charset="0"/>
                <a:ea typeface="Outfit" pitchFamily="34" charset="-122"/>
                <a:cs typeface="Outfit" pitchFamily="34" charset="-120"/>
              </a:rPr>
              <a:t>Autopilot</a:t>
            </a:r>
            <a:endParaRPr lang="en-US" sz="2000" dirty="0"/>
          </a:p>
        </p:txBody>
      </p:sp>
      <p:sp>
        <p:nvSpPr>
          <p:cNvPr id="15" name="Text 10"/>
          <p:cNvSpPr/>
          <p:nvPr/>
        </p:nvSpPr>
        <p:spPr>
          <a:xfrm>
            <a:off x="6793992" y="3154680"/>
            <a:ext cx="4343400" cy="914400"/>
          </a:xfrm>
          <a:prstGeom prst="rect">
            <a:avLst/>
          </a:prstGeom>
          <a:noFill/>
          <a:ln/>
        </p:spPr>
        <p:txBody>
          <a:bodyPr wrap="square" lIns="0" tIns="0" rIns="0" bIns="0" rtlCol="0" anchor="ctr"/>
          <a:lstStyle/>
          <a:p>
            <a:pPr marL="0" indent="0">
              <a:lnSpc>
                <a:spcPct val="128000"/>
              </a:lnSpc>
              <a:buNone/>
            </a:pPr>
            <a:r>
              <a:rPr lang="en-US" sz="1300" dirty="0">
                <a:solidFill>
                  <a:srgbClr val="C9CCE6"/>
                </a:solidFill>
                <a:latin typeface="Inter" pitchFamily="34" charset="0"/>
                <a:ea typeface="Inter" pitchFamily="34" charset="-122"/>
                <a:cs typeface="Inter" pitchFamily="34" charset="-120"/>
              </a:rPr>
              <a:t>Executes end to end within configured thresholds. Cases outside the thresholds escalate to the right reviewer automatically.</a:t>
            </a:r>
            <a:endParaRPr lang="en-US" sz="1300" dirty="0"/>
          </a:p>
        </p:txBody>
      </p:sp>
      <p:sp>
        <p:nvSpPr>
          <p:cNvPr id="16" name="Text 11"/>
          <p:cNvSpPr/>
          <p:nvPr/>
        </p:nvSpPr>
        <p:spPr>
          <a:xfrm>
            <a:off x="6793992" y="4206240"/>
            <a:ext cx="4343400" cy="548640"/>
          </a:xfrm>
          <a:prstGeom prst="rect">
            <a:avLst/>
          </a:prstGeom>
          <a:noFill/>
          <a:ln/>
        </p:spPr>
        <p:txBody>
          <a:bodyPr wrap="square" lIns="0" tIns="0" rIns="0" bIns="0" rtlCol="0" anchor="ctr"/>
          <a:lstStyle/>
          <a:p>
            <a:pPr marL="0" indent="0">
              <a:lnSpc>
                <a:spcPct val="120000"/>
              </a:lnSpc>
              <a:buNone/>
            </a:pPr>
            <a:r>
              <a:rPr lang="en-US" sz="1250" b="1" dirty="0">
                <a:solidFill>
                  <a:srgbClr val="2EECDB"/>
                </a:solidFill>
                <a:latin typeface="Inter" pitchFamily="34" charset="0"/>
                <a:ea typeface="Inter" pitchFamily="34" charset="-122"/>
                <a:cs typeface="Inter" pitchFamily="34" charset="-120"/>
              </a:rPr>
              <a:t>Trust grows, thresholds widen, more work disappears.</a:t>
            </a:r>
            <a:endParaRPr lang="en-US" sz="1250" dirty="0"/>
          </a:p>
        </p:txBody>
      </p:sp>
      <p:sp>
        <p:nvSpPr>
          <p:cNvPr id="17" name="Text 12"/>
          <p:cNvSpPr/>
          <p:nvPr/>
        </p:nvSpPr>
        <p:spPr>
          <a:xfrm>
            <a:off x="566928" y="5440680"/>
            <a:ext cx="11057839" cy="731520"/>
          </a:xfrm>
          <a:prstGeom prst="rect">
            <a:avLst/>
          </a:prstGeom>
          <a:noFill/>
          <a:ln/>
        </p:spPr>
        <p:txBody>
          <a:bodyPr wrap="square" lIns="0" tIns="0" rIns="0" bIns="0" rtlCol="0" anchor="ctr"/>
          <a:lstStyle/>
          <a:p>
            <a:pPr marL="0" indent="0" algn="ctr">
              <a:lnSpc>
                <a:spcPct val="125000"/>
              </a:lnSpc>
              <a:buNone/>
            </a:pPr>
            <a:r>
              <a:rPr lang="en-US" sz="1350" i="1" dirty="0">
                <a:solidFill>
                  <a:srgbClr val="0E0C36"/>
                </a:solidFill>
                <a:latin typeface="Inter" pitchFamily="34" charset="0"/>
                <a:ea typeface="Inter" pitchFamily="34" charset="-122"/>
                <a:cs typeface="Inter" pitchFamily="34" charset="-120"/>
              </a:rPr>
              <a:t>We build for the hardest exceptions first. If the engine handles contract pricing mismatches and multi-PO splits, routine invoices are trivial. Workflow automation cannot evolve the other way.</a:t>
            </a:r>
            <a:endParaRPr lang="en-US" sz="1350" dirty="0"/>
          </a:p>
        </p:txBody>
      </p:sp>
      <p:pic>
        <p:nvPicPr>
          <p:cNvPr id="18" name="Image 3" descr="/tmp/build/assets/logo_color_t.png"/>
          <p:cNvPicPr>
            <a:picLocks noChangeAspect="1"/>
          </p:cNvPicPr>
          <p:nvPr/>
        </p:nvPicPr>
        <p:blipFill>
          <a:blip r:embed="rId6"/>
          <a:stretch>
            <a:fillRect/>
          </a:stretch>
        </p:blipFill>
        <p:spPr>
          <a:xfrm>
            <a:off x="566928" y="6400800"/>
            <a:ext cx="836127" cy="219456"/>
          </a:xfrm>
          <a:prstGeom prst="rect">
            <a:avLst/>
          </a:prstGeom>
        </p:spPr>
      </p:pic>
      <p:sp>
        <p:nvSpPr>
          <p:cNvPr id="19" name="Text 13"/>
          <p:cNvSpPr/>
          <p:nvPr/>
        </p:nvSpPr>
        <p:spPr>
          <a:xfrm>
            <a:off x="11076127" y="6345936"/>
            <a:ext cx="548640" cy="274320"/>
          </a:xfrm>
          <a:prstGeom prst="rect">
            <a:avLst/>
          </a:prstGeom>
          <a:noFill/>
          <a:ln/>
        </p:spPr>
        <p:txBody>
          <a:bodyPr wrap="square" lIns="0" tIns="0" rIns="0" bIns="0" rtlCol="0" anchor="ctr"/>
          <a:lstStyle/>
          <a:p>
            <a:pPr marL="0" indent="0" algn="r">
              <a:buNone/>
            </a:pPr>
            <a:r>
              <a:rPr lang="en-US" sz="1000" dirty="0">
                <a:solidFill>
                  <a:srgbClr val="7C8194"/>
                </a:solidFill>
                <a:latin typeface="JetBrains Mono" pitchFamily="34" charset="0"/>
                <a:ea typeface="JetBrains Mono" pitchFamily="34" charset="-122"/>
                <a:cs typeface="JetBrains Mono" pitchFamily="34" charset="-120"/>
              </a:rPr>
              <a:t>08</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TotalTime>
  <Words>1198</Words>
  <Application>Microsoft Macintosh PowerPoint</Application>
  <PresentationFormat>Widescreen</PresentationFormat>
  <Paragraphs>169</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Inter</vt:lpstr>
      <vt:lpstr>JetBrains Mono</vt:lpstr>
      <vt:lpstr>Outfit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Listra — Accelerator Application</dc:title>
  <dc:subject>PptxGenJS Presentation</dc:subject>
  <dc:creator>Listra</dc:creator>
  <cp:lastModifiedBy>ae.anton@gmail.com</cp:lastModifiedBy>
  <cp:revision>10</cp:revision>
  <dcterms:created xsi:type="dcterms:W3CDTF">2026-06-17T17:07:36Z</dcterms:created>
  <dcterms:modified xsi:type="dcterms:W3CDTF">2026-06-17T19:29:53Z</dcterms:modified>
</cp:coreProperties>
</file>